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366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352" r:id="rId14"/>
    <p:sldId id="359" r:id="rId15"/>
    <p:sldId id="388" r:id="rId16"/>
    <p:sldId id="321" r:id="rId17"/>
  </p:sldIdLst>
  <p:sldSz cx="9144000" cy="5143500"/>
  <p:notesSz cx="6858000" cy="9144000"/>
  <p:embeddedFontLst>
    <p:embeddedFont>
      <p:font typeface="Fredoka SemiBold"/>
      <p:regular r:id="rId21"/>
    </p:embeddedFont>
    <p:embeddedFont>
      <p:font typeface="Quicksand"/>
      <p:bold r:id="rId22"/>
    </p:embeddedFont>
    <p:embeddedFont>
      <p:font typeface="DM Sans"/>
      <p:regular r:id="rId23"/>
    </p:embeddedFont>
    <p:embeddedFont>
      <p:font typeface="Kiwi Maru" panose="00000500000000000000" charset="-120"/>
      <p:regular r:id="rId24"/>
    </p:embeddedFont>
    <p:embeddedFont>
      <p:font typeface="MS PGothic" panose="020B0600070205080204" charset="-128"/>
      <p:regular r:id="rId25"/>
    </p:embeddedFont>
    <p:embeddedFont>
      <p:font typeface="Calibri Light" panose="020F0302020204030204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2F02"/>
    <a:srgbClr val="000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8CF23D0-5AC2-415E-8793-C8B43F8569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31007ba2_0_2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31007ba2_0_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31007ba2_0_2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31007ba2_0_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31007ba2_0_2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31007ba2_0_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31007ba2_0_2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31007ba2_0_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oogle Shape;9;p2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951500"/>
            <a:ext cx="4431300" cy="25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713225" y="3752750"/>
            <a:ext cx="4201800" cy="475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 rot="-611195">
            <a:off x="8471703" y="1209748"/>
            <a:ext cx="459992" cy="363662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oogle Shape;65;p11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6" name="Google Shape;66;p11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11"/>
          <p:cNvSpPr txBox="1"/>
          <p:nvPr>
            <p:ph type="title" hasCustomPrompt="1"/>
          </p:nvPr>
        </p:nvSpPr>
        <p:spPr>
          <a:xfrm>
            <a:off x="713225" y="1333137"/>
            <a:ext cx="5439600" cy="13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type="subTitle" idx="1"/>
          </p:nvPr>
        </p:nvSpPr>
        <p:spPr>
          <a:xfrm>
            <a:off x="831850" y="2938092"/>
            <a:ext cx="4689000" cy="4971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11"/>
          <p:cNvSpPr/>
          <p:nvPr/>
        </p:nvSpPr>
        <p:spPr>
          <a:xfrm rot="464902" flipH="1">
            <a:off x="199027" y="4378779"/>
            <a:ext cx="687600" cy="543542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Google Shape;72;p13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3" name="Google Shape;73;p13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type="subTitle" idx="1"/>
          </p:nvPr>
        </p:nvSpPr>
        <p:spPr>
          <a:xfrm>
            <a:off x="1454702" y="2225547"/>
            <a:ext cx="275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type="subTitle" idx="2"/>
          </p:nvPr>
        </p:nvSpPr>
        <p:spPr>
          <a:xfrm>
            <a:off x="5568288" y="2225538"/>
            <a:ext cx="275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type="subTitle" idx="3"/>
          </p:nvPr>
        </p:nvSpPr>
        <p:spPr>
          <a:xfrm>
            <a:off x="5568263" y="3697596"/>
            <a:ext cx="275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type="subTitle" idx="4"/>
          </p:nvPr>
        </p:nvSpPr>
        <p:spPr>
          <a:xfrm>
            <a:off x="1454700" y="3701666"/>
            <a:ext cx="275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type="title" idx="5" hasCustomPrompt="1"/>
          </p:nvPr>
        </p:nvSpPr>
        <p:spPr>
          <a:xfrm>
            <a:off x="720000" y="1701001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type="title" idx="6" hasCustomPrompt="1"/>
          </p:nvPr>
        </p:nvSpPr>
        <p:spPr>
          <a:xfrm>
            <a:off x="4833563" y="3177108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type="title" idx="7" hasCustomPrompt="1"/>
          </p:nvPr>
        </p:nvSpPr>
        <p:spPr>
          <a:xfrm>
            <a:off x="4833563" y="1701000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type="title" idx="8" hasCustomPrompt="1"/>
          </p:nvPr>
        </p:nvSpPr>
        <p:spPr>
          <a:xfrm>
            <a:off x="720000" y="3177109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type="subTitle" idx="9"/>
          </p:nvPr>
        </p:nvSpPr>
        <p:spPr>
          <a:xfrm>
            <a:off x="1454702" y="1701000"/>
            <a:ext cx="2755200" cy="48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type="subTitle" idx="13"/>
          </p:nvPr>
        </p:nvSpPr>
        <p:spPr>
          <a:xfrm>
            <a:off x="5568288" y="1701000"/>
            <a:ext cx="2755200" cy="48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4"/>
          </p:nvPr>
        </p:nvSpPr>
        <p:spPr>
          <a:xfrm>
            <a:off x="1454700" y="3177119"/>
            <a:ext cx="2755200" cy="48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type="subTitle" idx="15"/>
          </p:nvPr>
        </p:nvSpPr>
        <p:spPr>
          <a:xfrm>
            <a:off x="5568263" y="3172533"/>
            <a:ext cx="2755200" cy="48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7" name="Google Shape;87;p13"/>
          <p:cNvSpPr/>
          <p:nvPr/>
        </p:nvSpPr>
        <p:spPr>
          <a:xfrm rot="202">
            <a:off x="8563440" y="742215"/>
            <a:ext cx="403079" cy="318656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p13"/>
          <p:cNvSpPr/>
          <p:nvPr/>
        </p:nvSpPr>
        <p:spPr>
          <a:xfrm rot="148">
            <a:off x="8489589" y="51262"/>
            <a:ext cx="550792" cy="435450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13"/>
          <p:cNvSpPr/>
          <p:nvPr/>
        </p:nvSpPr>
        <p:spPr>
          <a:xfrm>
            <a:off x="8021876" y="169750"/>
            <a:ext cx="467723" cy="369753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91;p14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2" name="Google Shape;92;p14"/>
          <p:cNvSpPr txBox="1"/>
          <p:nvPr>
            <p:ph type="title"/>
          </p:nvPr>
        </p:nvSpPr>
        <p:spPr>
          <a:xfrm>
            <a:off x="1789050" y="2475000"/>
            <a:ext cx="5565900" cy="9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4"/>
          <p:cNvSpPr txBox="1"/>
          <p:nvPr>
            <p:ph type="title" idx="2" hasCustomPrompt="1"/>
          </p:nvPr>
        </p:nvSpPr>
        <p:spPr>
          <a:xfrm>
            <a:off x="3935400" y="1085440"/>
            <a:ext cx="1273200" cy="1132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type="subTitle" idx="1"/>
          </p:nvPr>
        </p:nvSpPr>
        <p:spPr>
          <a:xfrm>
            <a:off x="2256900" y="3588300"/>
            <a:ext cx="4630200" cy="4500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14"/>
          <p:cNvSpPr/>
          <p:nvPr/>
        </p:nvSpPr>
        <p:spPr>
          <a:xfrm rot="-456983" flipH="1">
            <a:off x="24865" y="4335479"/>
            <a:ext cx="518252" cy="40969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4"/>
          <p:cNvSpPr/>
          <p:nvPr/>
        </p:nvSpPr>
        <p:spPr>
          <a:xfrm rot="711506" flipH="1">
            <a:off x="129441" y="3730131"/>
            <a:ext cx="647409" cy="51177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15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0" name="Google Shape;100;p15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 flipH="1">
            <a:off x="1127425" y="1901400"/>
            <a:ext cx="3109800" cy="17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5"/>
          <p:cNvSpPr txBox="1"/>
          <p:nvPr>
            <p:ph type="title" idx="2" hasCustomPrompt="1"/>
          </p:nvPr>
        </p:nvSpPr>
        <p:spPr>
          <a:xfrm flipH="1">
            <a:off x="1226171" y="606240"/>
            <a:ext cx="1273200" cy="1132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/>
          <p:nvPr>
            <p:ph type="subTitle" idx="1"/>
          </p:nvPr>
        </p:nvSpPr>
        <p:spPr>
          <a:xfrm flipH="1">
            <a:off x="1226175" y="3846950"/>
            <a:ext cx="2420700" cy="6903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/>
          <p:nvPr/>
        </p:nvSpPr>
        <p:spPr>
          <a:xfrm flipH="1">
            <a:off x="-6" y="256890"/>
            <a:ext cx="499516" cy="39488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15"/>
          <p:cNvSpPr/>
          <p:nvPr/>
        </p:nvSpPr>
        <p:spPr>
          <a:xfrm rot="647655" flipH="1">
            <a:off x="84350" y="789092"/>
            <a:ext cx="499513" cy="39488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16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8" name="Google Shape;108;p16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16"/>
          <p:cNvSpPr/>
          <p:nvPr/>
        </p:nvSpPr>
        <p:spPr>
          <a:xfrm rot="148">
            <a:off x="8686178" y="3842136"/>
            <a:ext cx="550815" cy="435450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16"/>
          <p:cNvSpPr/>
          <p:nvPr/>
        </p:nvSpPr>
        <p:spPr>
          <a:xfrm rot="-529677">
            <a:off x="8518004" y="3304481"/>
            <a:ext cx="550794" cy="435455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16"/>
          <p:cNvSpPr/>
          <p:nvPr/>
        </p:nvSpPr>
        <p:spPr>
          <a:xfrm>
            <a:off x="1" y="288225"/>
            <a:ext cx="467723" cy="369753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Google Shape;114;p17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15" name="Google Shape;115;p17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7" name="Google Shape;117;p17"/>
          <p:cNvSpPr/>
          <p:nvPr/>
        </p:nvSpPr>
        <p:spPr>
          <a:xfrm rot="148">
            <a:off x="107103" y="4060136"/>
            <a:ext cx="550815" cy="435450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17"/>
          <p:cNvSpPr/>
          <p:nvPr/>
        </p:nvSpPr>
        <p:spPr>
          <a:xfrm rot="-529677">
            <a:off x="8518004" y="1300381"/>
            <a:ext cx="550794" cy="435455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Google Shape;120;p18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21" name="Google Shape;121;p18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5484125" y="3330389"/>
            <a:ext cx="29301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3" name="Google Shape;123;p18"/>
          <p:cNvSpPr txBox="1"/>
          <p:nvPr>
            <p:ph type="subTitle" idx="1"/>
          </p:nvPr>
        </p:nvSpPr>
        <p:spPr>
          <a:xfrm>
            <a:off x="2715525" y="1599314"/>
            <a:ext cx="5698500" cy="15543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18"/>
          <p:cNvSpPr/>
          <p:nvPr/>
        </p:nvSpPr>
        <p:spPr>
          <a:xfrm rot="-195409" flipH="1">
            <a:off x="8291163" y="739700"/>
            <a:ext cx="659054" cy="521019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19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720000" y="539500"/>
            <a:ext cx="2786700" cy="23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type="subTitle" idx="1"/>
          </p:nvPr>
        </p:nvSpPr>
        <p:spPr>
          <a:xfrm>
            <a:off x="720000" y="3202600"/>
            <a:ext cx="2549700" cy="14013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/>
          <p:nvPr>
            <p:ph type="pic" idx="2"/>
          </p:nvPr>
        </p:nvSpPr>
        <p:spPr>
          <a:xfrm>
            <a:off x="4740725" y="533875"/>
            <a:ext cx="3568200" cy="4075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9"/>
          <p:cNvSpPr/>
          <p:nvPr/>
        </p:nvSpPr>
        <p:spPr>
          <a:xfrm rot="-195398" flipH="1">
            <a:off x="8598242" y="1773070"/>
            <a:ext cx="534191" cy="422316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Google Shape;133;p20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p20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713225" y="1261788"/>
            <a:ext cx="3554100" cy="12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type="subTitle" idx="1"/>
          </p:nvPr>
        </p:nvSpPr>
        <p:spPr>
          <a:xfrm>
            <a:off x="713225" y="2700738"/>
            <a:ext cx="3554100" cy="904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/>
          <p:nvPr/>
        </p:nvSpPr>
        <p:spPr>
          <a:xfrm rot="-195325" flipH="1">
            <a:off x="-94620" y="3667795"/>
            <a:ext cx="556495" cy="439926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20"/>
          <p:cNvSpPr/>
          <p:nvPr/>
        </p:nvSpPr>
        <p:spPr>
          <a:xfrm rot="-415483">
            <a:off x="7938105" y="228668"/>
            <a:ext cx="669092" cy="52893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oogle Shape;15;p3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" name="Google Shape;16;p3"/>
          <p:cNvSpPr txBox="1"/>
          <p:nvPr>
            <p:ph type="title"/>
          </p:nvPr>
        </p:nvSpPr>
        <p:spPr>
          <a:xfrm>
            <a:off x="742848" y="2475003"/>
            <a:ext cx="4357500" cy="9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type="title" idx="2" hasCustomPrompt="1"/>
          </p:nvPr>
        </p:nvSpPr>
        <p:spPr>
          <a:xfrm>
            <a:off x="851425" y="1085440"/>
            <a:ext cx="1273200" cy="1132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type="subTitle" idx="1"/>
          </p:nvPr>
        </p:nvSpPr>
        <p:spPr>
          <a:xfrm>
            <a:off x="851430" y="3588290"/>
            <a:ext cx="4248900" cy="4500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3"/>
          <p:cNvSpPr/>
          <p:nvPr/>
        </p:nvSpPr>
        <p:spPr>
          <a:xfrm rot="-632491" flipH="1">
            <a:off x="8211346" y="3203679"/>
            <a:ext cx="537155" cy="424662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21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p21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4837200" y="1693320"/>
            <a:ext cx="35934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type="subTitle" idx="1"/>
          </p:nvPr>
        </p:nvSpPr>
        <p:spPr>
          <a:xfrm>
            <a:off x="4837375" y="2495563"/>
            <a:ext cx="3593400" cy="954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/>
          <p:nvPr/>
        </p:nvSpPr>
        <p:spPr>
          <a:xfrm rot="161">
            <a:off x="-42605" y="886288"/>
            <a:ext cx="581987" cy="46009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21"/>
          <p:cNvSpPr/>
          <p:nvPr/>
        </p:nvSpPr>
        <p:spPr>
          <a:xfrm rot="-415483">
            <a:off x="105005" y="275030"/>
            <a:ext cx="669092" cy="52893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Google Shape;147;p22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8" name="Google Shape;148;p22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type="subTitle" idx="1"/>
          </p:nvPr>
        </p:nvSpPr>
        <p:spPr>
          <a:xfrm>
            <a:off x="4570625" y="2822279"/>
            <a:ext cx="23652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type="subTitle" idx="2"/>
          </p:nvPr>
        </p:nvSpPr>
        <p:spPr>
          <a:xfrm>
            <a:off x="970375" y="2822279"/>
            <a:ext cx="23652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type="subTitle" idx="3"/>
          </p:nvPr>
        </p:nvSpPr>
        <p:spPr>
          <a:xfrm>
            <a:off x="970375" y="2263379"/>
            <a:ext cx="2365200" cy="5100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type="subTitle" idx="4"/>
          </p:nvPr>
        </p:nvSpPr>
        <p:spPr>
          <a:xfrm>
            <a:off x="4570627" y="2263379"/>
            <a:ext cx="2365200" cy="5100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4" name="Google Shape;154;p22"/>
          <p:cNvSpPr/>
          <p:nvPr/>
        </p:nvSpPr>
        <p:spPr>
          <a:xfrm rot="-415559">
            <a:off x="27243" y="3922298"/>
            <a:ext cx="618731" cy="489083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22"/>
          <p:cNvSpPr/>
          <p:nvPr/>
        </p:nvSpPr>
        <p:spPr>
          <a:xfrm rot="711562" flipH="1">
            <a:off x="267431" y="4633561"/>
            <a:ext cx="525190" cy="41515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22"/>
          <p:cNvSpPr/>
          <p:nvPr/>
        </p:nvSpPr>
        <p:spPr>
          <a:xfrm flipH="1">
            <a:off x="8341765" y="2116250"/>
            <a:ext cx="549812" cy="43462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22"/>
          <p:cNvSpPr/>
          <p:nvPr/>
        </p:nvSpPr>
        <p:spPr>
          <a:xfrm rot="430942" flipH="1">
            <a:off x="8624073" y="1601504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23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23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type="subTitle" idx="1"/>
          </p:nvPr>
        </p:nvSpPr>
        <p:spPr>
          <a:xfrm>
            <a:off x="4850251" y="1973650"/>
            <a:ext cx="3567000" cy="1880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type="subTitle" idx="2"/>
          </p:nvPr>
        </p:nvSpPr>
        <p:spPr>
          <a:xfrm>
            <a:off x="713225" y="1973650"/>
            <a:ext cx="3567000" cy="1880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3"/>
          <p:cNvSpPr/>
          <p:nvPr/>
        </p:nvSpPr>
        <p:spPr>
          <a:xfrm rot="-195458" flipH="1">
            <a:off x="10219" y="4539698"/>
            <a:ext cx="471596" cy="372814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Google Shape;166;p24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7" name="Google Shape;167;p24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type="subTitle" idx="1"/>
          </p:nvPr>
        </p:nvSpPr>
        <p:spPr>
          <a:xfrm>
            <a:off x="3730375" y="1606550"/>
            <a:ext cx="41892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type="subTitle" idx="2"/>
          </p:nvPr>
        </p:nvSpPr>
        <p:spPr>
          <a:xfrm>
            <a:off x="3730375" y="2718175"/>
            <a:ext cx="41892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type="subTitle" idx="3"/>
          </p:nvPr>
        </p:nvSpPr>
        <p:spPr>
          <a:xfrm>
            <a:off x="3730375" y="3830000"/>
            <a:ext cx="41892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type="subTitle" idx="4"/>
          </p:nvPr>
        </p:nvSpPr>
        <p:spPr>
          <a:xfrm>
            <a:off x="1440000" y="1606538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type="subTitle" idx="5"/>
          </p:nvPr>
        </p:nvSpPr>
        <p:spPr>
          <a:xfrm>
            <a:off x="1440000" y="2718175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4" name="Google Shape;174;p24"/>
          <p:cNvSpPr txBox="1"/>
          <p:nvPr>
            <p:ph type="subTitle" idx="6"/>
          </p:nvPr>
        </p:nvSpPr>
        <p:spPr>
          <a:xfrm>
            <a:off x="1440000" y="3830000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5" name="Google Shape;175;p24"/>
          <p:cNvSpPr/>
          <p:nvPr/>
        </p:nvSpPr>
        <p:spPr>
          <a:xfrm rot="-595294">
            <a:off x="8404273" y="1530324"/>
            <a:ext cx="601710" cy="47566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24"/>
          <p:cNvSpPr/>
          <p:nvPr/>
        </p:nvSpPr>
        <p:spPr>
          <a:xfrm rot="195464">
            <a:off x="8554752" y="872644"/>
            <a:ext cx="576751" cy="45593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25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79" name="Google Shape;179;p25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type="subTitle" idx="1"/>
          </p:nvPr>
        </p:nvSpPr>
        <p:spPr>
          <a:xfrm>
            <a:off x="838450" y="2593775"/>
            <a:ext cx="2175300" cy="18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type="subTitle" idx="2"/>
          </p:nvPr>
        </p:nvSpPr>
        <p:spPr>
          <a:xfrm>
            <a:off x="3484350" y="2593775"/>
            <a:ext cx="2175300" cy="18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type="subTitle" idx="3"/>
          </p:nvPr>
        </p:nvSpPr>
        <p:spPr>
          <a:xfrm>
            <a:off x="6130250" y="2593775"/>
            <a:ext cx="2175300" cy="18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type="subTitle" idx="4"/>
          </p:nvPr>
        </p:nvSpPr>
        <p:spPr>
          <a:xfrm>
            <a:off x="838450" y="1991563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type="subTitle" idx="5"/>
          </p:nvPr>
        </p:nvSpPr>
        <p:spPr>
          <a:xfrm>
            <a:off x="3484350" y="1991575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6" name="Google Shape;186;p25"/>
          <p:cNvSpPr txBox="1"/>
          <p:nvPr>
            <p:ph type="subTitle" idx="6"/>
          </p:nvPr>
        </p:nvSpPr>
        <p:spPr>
          <a:xfrm>
            <a:off x="6130250" y="1991575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7" name="Google Shape;187;p25"/>
          <p:cNvSpPr/>
          <p:nvPr/>
        </p:nvSpPr>
        <p:spPr>
          <a:xfrm rot="-595294">
            <a:off x="8492548" y="662299"/>
            <a:ext cx="601710" cy="47566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25"/>
          <p:cNvSpPr/>
          <p:nvPr/>
        </p:nvSpPr>
        <p:spPr>
          <a:xfrm rot="195464">
            <a:off x="8083227" y="142069"/>
            <a:ext cx="576751" cy="45593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25"/>
          <p:cNvSpPr/>
          <p:nvPr/>
        </p:nvSpPr>
        <p:spPr>
          <a:xfrm rot="-595294">
            <a:off x="-56527" y="4039299"/>
            <a:ext cx="601710" cy="47566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25"/>
          <p:cNvSpPr/>
          <p:nvPr/>
        </p:nvSpPr>
        <p:spPr>
          <a:xfrm rot="321505">
            <a:off x="165569" y="4553369"/>
            <a:ext cx="601700" cy="475662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25"/>
          <p:cNvSpPr/>
          <p:nvPr/>
        </p:nvSpPr>
        <p:spPr>
          <a:xfrm rot="-595277">
            <a:off x="144856" y="565204"/>
            <a:ext cx="443020" cy="350224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" name="Google Shape;193;p26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4" name="Google Shape;194;p26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type="subTitle" idx="1"/>
          </p:nvPr>
        </p:nvSpPr>
        <p:spPr>
          <a:xfrm>
            <a:off x="1517986" y="221673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type="subTitle" idx="2"/>
          </p:nvPr>
        </p:nvSpPr>
        <p:spPr>
          <a:xfrm>
            <a:off x="5250589" y="221673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subTitle" idx="3"/>
          </p:nvPr>
        </p:nvSpPr>
        <p:spPr>
          <a:xfrm>
            <a:off x="1517986" y="3859614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type="subTitle" idx="4"/>
          </p:nvPr>
        </p:nvSpPr>
        <p:spPr>
          <a:xfrm>
            <a:off x="5250589" y="3859614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type="subTitle" idx="5"/>
          </p:nvPr>
        </p:nvSpPr>
        <p:spPr>
          <a:xfrm>
            <a:off x="1517986" y="1671650"/>
            <a:ext cx="1978200" cy="505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1" name="Google Shape;201;p26"/>
          <p:cNvSpPr txBox="1"/>
          <p:nvPr>
            <p:ph type="subTitle" idx="6"/>
          </p:nvPr>
        </p:nvSpPr>
        <p:spPr>
          <a:xfrm>
            <a:off x="1517986" y="3314625"/>
            <a:ext cx="1978200" cy="505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2" name="Google Shape;202;p26"/>
          <p:cNvSpPr txBox="1"/>
          <p:nvPr>
            <p:ph type="subTitle" idx="7"/>
          </p:nvPr>
        </p:nvSpPr>
        <p:spPr>
          <a:xfrm>
            <a:off x="5250586" y="1671650"/>
            <a:ext cx="1978200" cy="505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3" name="Google Shape;203;p26"/>
          <p:cNvSpPr txBox="1"/>
          <p:nvPr>
            <p:ph type="subTitle" idx="8"/>
          </p:nvPr>
        </p:nvSpPr>
        <p:spPr>
          <a:xfrm>
            <a:off x="5250586" y="3314625"/>
            <a:ext cx="1978200" cy="505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4" name="Google Shape;204;p26"/>
          <p:cNvSpPr/>
          <p:nvPr/>
        </p:nvSpPr>
        <p:spPr>
          <a:xfrm flipH="1">
            <a:off x="8445945" y="3659898"/>
            <a:ext cx="647401" cy="511764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26"/>
          <p:cNvSpPr/>
          <p:nvPr/>
        </p:nvSpPr>
        <p:spPr>
          <a:xfrm rot="430942" flipH="1">
            <a:off x="8326673" y="3184192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26"/>
          <p:cNvSpPr/>
          <p:nvPr/>
        </p:nvSpPr>
        <p:spPr>
          <a:xfrm rot="-195367" flipH="1">
            <a:off x="152163" y="4540271"/>
            <a:ext cx="549170" cy="434157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Google Shape;208;p27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7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type="subTitle" idx="1"/>
          </p:nvPr>
        </p:nvSpPr>
        <p:spPr>
          <a:xfrm>
            <a:off x="1334182" y="2188701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type="subTitle" idx="2"/>
          </p:nvPr>
        </p:nvSpPr>
        <p:spPr>
          <a:xfrm>
            <a:off x="3998556" y="2188701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7"/>
          <p:cNvSpPr txBox="1"/>
          <p:nvPr>
            <p:ph type="subTitle" idx="3"/>
          </p:nvPr>
        </p:nvSpPr>
        <p:spPr>
          <a:xfrm>
            <a:off x="1334182" y="3796625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type="subTitle" idx="4"/>
          </p:nvPr>
        </p:nvSpPr>
        <p:spPr>
          <a:xfrm>
            <a:off x="3998556" y="3796625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type="subTitle" idx="5"/>
          </p:nvPr>
        </p:nvSpPr>
        <p:spPr>
          <a:xfrm>
            <a:off x="6721882" y="2188701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type="subTitle" idx="6"/>
          </p:nvPr>
        </p:nvSpPr>
        <p:spPr>
          <a:xfrm>
            <a:off x="6721882" y="3796625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type="subTitle" idx="7"/>
          </p:nvPr>
        </p:nvSpPr>
        <p:spPr>
          <a:xfrm>
            <a:off x="1334182" y="1696100"/>
            <a:ext cx="17055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8" name="Google Shape;218;p27"/>
          <p:cNvSpPr txBox="1"/>
          <p:nvPr>
            <p:ph type="subTitle" idx="8"/>
          </p:nvPr>
        </p:nvSpPr>
        <p:spPr>
          <a:xfrm>
            <a:off x="3998556" y="1696100"/>
            <a:ext cx="17055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27"/>
          <p:cNvSpPr txBox="1"/>
          <p:nvPr>
            <p:ph type="subTitle" idx="9"/>
          </p:nvPr>
        </p:nvSpPr>
        <p:spPr>
          <a:xfrm>
            <a:off x="6721882" y="1696100"/>
            <a:ext cx="16989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type="subTitle" idx="13"/>
          </p:nvPr>
        </p:nvSpPr>
        <p:spPr>
          <a:xfrm>
            <a:off x="1334182" y="3304000"/>
            <a:ext cx="17055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type="subTitle" idx="14"/>
          </p:nvPr>
        </p:nvSpPr>
        <p:spPr>
          <a:xfrm>
            <a:off x="3998556" y="3304000"/>
            <a:ext cx="17055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type="subTitle" idx="15"/>
          </p:nvPr>
        </p:nvSpPr>
        <p:spPr>
          <a:xfrm>
            <a:off x="6721882" y="3304000"/>
            <a:ext cx="16989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3" name="Google Shape;223;p27"/>
          <p:cNvSpPr/>
          <p:nvPr/>
        </p:nvSpPr>
        <p:spPr>
          <a:xfrm flipH="1">
            <a:off x="8417395" y="856148"/>
            <a:ext cx="647401" cy="511764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4" name="Google Shape;224;p27"/>
          <p:cNvSpPr/>
          <p:nvPr/>
        </p:nvSpPr>
        <p:spPr>
          <a:xfrm rot="430942" flipH="1">
            <a:off x="7852798" y="166917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28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28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28"/>
          <p:cNvSpPr txBox="1"/>
          <p:nvPr>
            <p:ph type="title" hasCustomPrompt="1"/>
          </p:nvPr>
        </p:nvSpPr>
        <p:spPr>
          <a:xfrm>
            <a:off x="2486850" y="539500"/>
            <a:ext cx="4170300" cy="6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8"/>
          <p:cNvSpPr txBox="1"/>
          <p:nvPr>
            <p:ph type="subTitle" idx="1"/>
          </p:nvPr>
        </p:nvSpPr>
        <p:spPr>
          <a:xfrm>
            <a:off x="2486850" y="1202500"/>
            <a:ext cx="4170300" cy="4242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28"/>
          <p:cNvSpPr txBox="1"/>
          <p:nvPr>
            <p:ph type="title" idx="2" hasCustomPrompt="1"/>
          </p:nvPr>
        </p:nvSpPr>
        <p:spPr>
          <a:xfrm>
            <a:off x="2486850" y="2028151"/>
            <a:ext cx="4170300" cy="6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8"/>
          <p:cNvSpPr txBox="1"/>
          <p:nvPr>
            <p:ph type="subTitle" idx="3"/>
          </p:nvPr>
        </p:nvSpPr>
        <p:spPr>
          <a:xfrm>
            <a:off x="2486850" y="2691153"/>
            <a:ext cx="4170300" cy="4242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28"/>
          <p:cNvSpPr txBox="1"/>
          <p:nvPr>
            <p:ph type="title" idx="4" hasCustomPrompt="1"/>
          </p:nvPr>
        </p:nvSpPr>
        <p:spPr>
          <a:xfrm>
            <a:off x="2486850" y="3516800"/>
            <a:ext cx="4170300" cy="6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28"/>
          <p:cNvSpPr txBox="1"/>
          <p:nvPr>
            <p:ph type="subTitle" idx="5"/>
          </p:nvPr>
        </p:nvSpPr>
        <p:spPr>
          <a:xfrm>
            <a:off x="2486850" y="4179800"/>
            <a:ext cx="4170300" cy="4242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28"/>
          <p:cNvSpPr/>
          <p:nvPr/>
        </p:nvSpPr>
        <p:spPr>
          <a:xfrm flipH="1">
            <a:off x="178346" y="3110285"/>
            <a:ext cx="552049" cy="43645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28"/>
          <p:cNvSpPr/>
          <p:nvPr/>
        </p:nvSpPr>
        <p:spPr>
          <a:xfrm flipH="1">
            <a:off x="8423996" y="1473660"/>
            <a:ext cx="552049" cy="43645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Google Shape;237;p29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8" name="Google Shape;238;p29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p29"/>
          <p:cNvSpPr txBox="1"/>
          <p:nvPr>
            <p:ph type="title" hasCustomPrompt="1"/>
          </p:nvPr>
        </p:nvSpPr>
        <p:spPr>
          <a:xfrm>
            <a:off x="1107150" y="2663088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9"/>
          <p:cNvSpPr txBox="1"/>
          <p:nvPr>
            <p:ph type="subTitle" idx="1"/>
          </p:nvPr>
        </p:nvSpPr>
        <p:spPr>
          <a:xfrm>
            <a:off x="720000" y="372230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1" name="Google Shape;241;p29"/>
          <p:cNvSpPr txBox="1"/>
          <p:nvPr>
            <p:ph type="subTitle" idx="2"/>
          </p:nvPr>
        </p:nvSpPr>
        <p:spPr>
          <a:xfrm>
            <a:off x="720000" y="3246358"/>
            <a:ext cx="2173200" cy="45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2" name="Google Shape;242;p29"/>
          <p:cNvSpPr txBox="1"/>
          <p:nvPr>
            <p:ph type="title" idx="3" hasCustomPrompt="1"/>
          </p:nvPr>
        </p:nvSpPr>
        <p:spPr>
          <a:xfrm>
            <a:off x="3873150" y="2663088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29"/>
          <p:cNvSpPr txBox="1"/>
          <p:nvPr>
            <p:ph type="subTitle" idx="4"/>
          </p:nvPr>
        </p:nvSpPr>
        <p:spPr>
          <a:xfrm>
            <a:off x="3485400" y="372230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29"/>
          <p:cNvSpPr txBox="1"/>
          <p:nvPr>
            <p:ph type="subTitle" idx="5"/>
          </p:nvPr>
        </p:nvSpPr>
        <p:spPr>
          <a:xfrm>
            <a:off x="3485400" y="3246358"/>
            <a:ext cx="2173200" cy="45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type="title" idx="6" hasCustomPrompt="1"/>
          </p:nvPr>
        </p:nvSpPr>
        <p:spPr>
          <a:xfrm>
            <a:off x="6637950" y="2663088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29"/>
          <p:cNvSpPr txBox="1"/>
          <p:nvPr>
            <p:ph type="subTitle" idx="7"/>
          </p:nvPr>
        </p:nvSpPr>
        <p:spPr>
          <a:xfrm>
            <a:off x="6250800" y="372230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" name="Google Shape;247;p29"/>
          <p:cNvSpPr txBox="1"/>
          <p:nvPr>
            <p:ph type="subTitle" idx="8"/>
          </p:nvPr>
        </p:nvSpPr>
        <p:spPr>
          <a:xfrm>
            <a:off x="6250800" y="3246358"/>
            <a:ext cx="2173200" cy="45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8" name="Google Shape;248;p29"/>
          <p:cNvSpPr txBox="1"/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9" name="Google Shape;249;p29"/>
          <p:cNvSpPr/>
          <p:nvPr/>
        </p:nvSpPr>
        <p:spPr>
          <a:xfrm rot="-195409" flipH="1">
            <a:off x="139946" y="1510650"/>
            <a:ext cx="659054" cy="521019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29"/>
          <p:cNvSpPr/>
          <p:nvPr/>
        </p:nvSpPr>
        <p:spPr>
          <a:xfrm rot="-415504">
            <a:off x="27073" y="2203753"/>
            <a:ext cx="614964" cy="486126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9"/>
          <p:cNvSpPr/>
          <p:nvPr/>
        </p:nvSpPr>
        <p:spPr>
          <a:xfrm rot="711506" flipH="1">
            <a:off x="8346016" y="283618"/>
            <a:ext cx="647409" cy="51177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29"/>
          <p:cNvSpPr/>
          <p:nvPr/>
        </p:nvSpPr>
        <p:spPr>
          <a:xfrm flipH="1">
            <a:off x="8549712" y="1066649"/>
            <a:ext cx="518810" cy="41011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30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55" name="Google Shape;255;p30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p30"/>
          <p:cNvSpPr txBox="1"/>
          <p:nvPr>
            <p:ph type="title"/>
          </p:nvPr>
        </p:nvSpPr>
        <p:spPr>
          <a:xfrm>
            <a:off x="1521000" y="677525"/>
            <a:ext cx="6102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type="subTitle" idx="1"/>
          </p:nvPr>
        </p:nvSpPr>
        <p:spPr>
          <a:xfrm>
            <a:off x="1521000" y="2098150"/>
            <a:ext cx="3793200" cy="12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0"/>
          <p:cNvSpPr txBox="1"/>
          <p:nvPr/>
        </p:nvSpPr>
        <p:spPr>
          <a:xfrm>
            <a:off x="1610250" y="3691825"/>
            <a:ext cx="5923500" cy="5562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This presentation template was created by </a:t>
            </a:r>
            <a:r>
              <a:rPr lang="en-GB" sz="1000" b="1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Freepik</a:t>
            </a:r>
            <a:r>
              <a:rPr lang="en-GB" sz="10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 b="1" u="sng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9" name="Google Shape;259;p30"/>
          <p:cNvSpPr/>
          <p:nvPr/>
        </p:nvSpPr>
        <p:spPr>
          <a:xfrm rot="-195367" flipH="1">
            <a:off x="8213513" y="365671"/>
            <a:ext cx="549170" cy="434157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oogle Shape;22;p4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body" idx="1"/>
          </p:nvPr>
        </p:nvSpPr>
        <p:spPr>
          <a:xfrm>
            <a:off x="720000" y="1166390"/>
            <a:ext cx="77040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4"/>
          <p:cNvSpPr/>
          <p:nvPr/>
        </p:nvSpPr>
        <p:spPr>
          <a:xfrm rot="178">
            <a:off x="8598125" y="550221"/>
            <a:ext cx="458293" cy="362306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4"/>
          <p:cNvSpPr/>
          <p:nvPr/>
        </p:nvSpPr>
        <p:spPr>
          <a:xfrm>
            <a:off x="8349232" y="89725"/>
            <a:ext cx="568969" cy="44976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" name="Google Shape;261;p31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62" name="Google Shape;262;p31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" name="Google Shape;263;p31"/>
          <p:cNvSpPr/>
          <p:nvPr/>
        </p:nvSpPr>
        <p:spPr>
          <a:xfrm flipH="1">
            <a:off x="8442843" y="3168124"/>
            <a:ext cx="701107" cy="55419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p31"/>
          <p:cNvSpPr/>
          <p:nvPr/>
        </p:nvSpPr>
        <p:spPr>
          <a:xfrm flipH="1">
            <a:off x="8776787" y="3771699"/>
            <a:ext cx="518810" cy="41011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5" name="Google Shape;265;p31"/>
          <p:cNvSpPr/>
          <p:nvPr/>
        </p:nvSpPr>
        <p:spPr>
          <a:xfrm rot="505297" flipH="1">
            <a:off x="136296" y="341486"/>
            <a:ext cx="621242" cy="491086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Google Shape;267;p32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68" name="Google Shape;268;p32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" name="Google Shape;269;p32"/>
          <p:cNvSpPr/>
          <p:nvPr/>
        </p:nvSpPr>
        <p:spPr>
          <a:xfrm flipH="1">
            <a:off x="116803" y="4185875"/>
            <a:ext cx="852649" cy="673990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32"/>
          <p:cNvSpPr/>
          <p:nvPr/>
        </p:nvSpPr>
        <p:spPr>
          <a:xfrm rot="430942" flipH="1">
            <a:off x="7648010" y="125604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" name="Google Shape;271;p32"/>
          <p:cNvSpPr/>
          <p:nvPr/>
        </p:nvSpPr>
        <p:spPr>
          <a:xfrm flipH="1">
            <a:off x="8329648" y="933831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Google Shape;29;p5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0" name="Google Shape;30;p5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ubTitle" idx="1"/>
          </p:nvPr>
        </p:nvSpPr>
        <p:spPr>
          <a:xfrm>
            <a:off x="4285133" y="3854106"/>
            <a:ext cx="224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type="subTitle" idx="2"/>
          </p:nvPr>
        </p:nvSpPr>
        <p:spPr>
          <a:xfrm>
            <a:off x="2616764" y="2246615"/>
            <a:ext cx="224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type="subTitle" idx="3"/>
          </p:nvPr>
        </p:nvSpPr>
        <p:spPr>
          <a:xfrm>
            <a:off x="4285125" y="3241925"/>
            <a:ext cx="2249100" cy="5727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subTitle" idx="4"/>
          </p:nvPr>
        </p:nvSpPr>
        <p:spPr>
          <a:xfrm>
            <a:off x="2616563" y="1634420"/>
            <a:ext cx="2249100" cy="5727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 rot="711506" flipH="1">
            <a:off x="8276916" y="755406"/>
            <a:ext cx="647409" cy="51177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Google Shape;38;p6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9" name="Google Shape;39;p6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1" name="Google Shape;41;p6"/>
          <p:cNvSpPr/>
          <p:nvPr/>
        </p:nvSpPr>
        <p:spPr>
          <a:xfrm rot="-195333" flipH="1">
            <a:off x="63550" y="4665300"/>
            <a:ext cx="486793" cy="384849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Google Shape;43;p7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4" name="Google Shape;44;p7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type="subTitle" idx="1"/>
          </p:nvPr>
        </p:nvSpPr>
        <p:spPr>
          <a:xfrm>
            <a:off x="828600" y="1927375"/>
            <a:ext cx="3803400" cy="22443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 rot="430942" flipH="1">
            <a:off x="210873" y="1294317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7"/>
          <p:cNvSpPr/>
          <p:nvPr/>
        </p:nvSpPr>
        <p:spPr>
          <a:xfrm rot="-195386" flipH="1">
            <a:off x="-56848" y="856532"/>
            <a:ext cx="498192" cy="39383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oogle Shape;50;p8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1" name="Google Shape;51;p8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2973925" y="1307100"/>
            <a:ext cx="48864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 rot="586331" flipH="1">
            <a:off x="8270471" y="316627"/>
            <a:ext cx="573197" cy="453110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8"/>
          <p:cNvSpPr/>
          <p:nvPr/>
        </p:nvSpPr>
        <p:spPr>
          <a:xfrm rot="-195481" flipH="1">
            <a:off x="8342411" y="1003941"/>
            <a:ext cx="546930" cy="432386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oogle Shape;56;p9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7" name="Google Shape;57;p9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2446800" y="1120950"/>
            <a:ext cx="4250400" cy="15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10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/>
        </p:txBody>
      </p:sp>
      <p:sp>
        <p:nvSpPr>
          <p:cNvPr id="59" name="Google Shape;59;p9"/>
          <p:cNvSpPr txBox="1"/>
          <p:nvPr>
            <p:ph type="subTitle" idx="1"/>
          </p:nvPr>
        </p:nvSpPr>
        <p:spPr>
          <a:xfrm>
            <a:off x="2823750" y="2828850"/>
            <a:ext cx="3496500" cy="986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/>
          <p:nvPr/>
        </p:nvSpPr>
        <p:spPr>
          <a:xfrm rot="290749">
            <a:off x="236249" y="3245531"/>
            <a:ext cx="551455" cy="435962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713225" y="3569900"/>
            <a:ext cx="3375900" cy="10341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2" Type="http://schemas.openxmlformats.org/officeDocument/2006/relationships/theme" Target="../theme/theme1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"/>
          <p:cNvSpPr txBox="1"/>
          <p:nvPr>
            <p:ph type="ctrTitle"/>
          </p:nvPr>
        </p:nvSpPr>
        <p:spPr>
          <a:xfrm>
            <a:off x="-36195" y="1200785"/>
            <a:ext cx="9300210" cy="189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ja-JP" altLang="en-US" sz="7200" b="1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JPY/VND 為替レート</a:t>
            </a:r>
            <a:br>
              <a:rPr lang="ja-JP" altLang="en-US" sz="7200" b="1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</a:br>
            <a:r>
              <a:rPr lang="ja-JP" altLang="en-US" sz="4400" b="1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（日本円 / ベトナムドン）</a:t>
            </a:r>
            <a:endParaRPr lang="ja-JP" altLang="en-US" sz="4400" b="1">
              <a:solidFill>
                <a:srgbClr val="232323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602" name="Google Shape;602;p1"/>
          <p:cNvSpPr txBox="1"/>
          <p:nvPr/>
        </p:nvSpPr>
        <p:spPr>
          <a:xfrm>
            <a:off x="827405" y="3580130"/>
            <a:ext cx="4601210" cy="802005"/>
          </a:xfrm>
          <a:prstGeom prst="rect">
            <a:avLst/>
          </a:prstGeom>
          <a:noFill/>
          <a:ln w="28575" cap="flat" cmpd="sng">
            <a:solidFill>
              <a:srgbClr val="B4B2AE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>
              <a:buClr>
                <a:schemeClr val="dk1"/>
              </a:buClr>
              <a:buSzPts val="1400"/>
              <a:buFont typeface="Nanum Gothic"/>
              <a:buNone/>
            </a:pPr>
            <a:r>
              <a:rPr lang="ja-JP" sz="2400" cap="none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名前：　ドアン・クアン・ルー</a:t>
            </a:r>
            <a:br>
              <a:rPr lang="ja-JP" sz="2400" cap="none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</a:br>
            <a:r>
              <a:rPr lang="ja-JP" sz="2400" cap="none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番号：　</a:t>
            </a:r>
            <a:r>
              <a:rPr lang="en-US" altLang="ja-JP" sz="2400" cap="none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10</a:t>
            </a:r>
            <a:endParaRPr lang="en-US" altLang="ja-JP" sz="2400" cap="none">
              <a:solidFill>
                <a:srgbClr val="232323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0470" y="2499360"/>
            <a:ext cx="2729865" cy="2792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Picture Placeholder 19" descr="Không có tiêu đề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4357370" y="2672080"/>
            <a:ext cx="4599305" cy="2263140"/>
          </a:xfrm>
          <a:prstGeom prst="round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914400" y="98425"/>
            <a:ext cx="7911465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5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sym typeface="+mn-ea"/>
              </a:rPr>
              <a:t>円の価値が再上昇する？</a:t>
            </a:r>
            <a:endParaRPr lang="ja-JP" altLang="en-US" sz="5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4" name="Oval 3"/>
          <p:cNvSpPr/>
          <p:nvPr/>
        </p:nvSpPr>
        <p:spPr>
          <a:xfrm>
            <a:off x="6445250" y="2811780"/>
            <a:ext cx="817880" cy="14833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105775" y="3093085"/>
            <a:ext cx="801370" cy="132905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51460" y="2479675"/>
            <a:ext cx="4432300" cy="182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かつて</a:t>
            </a:r>
            <a:r>
              <a:rPr 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価値を下げた</a:t>
            </a:r>
            <a:endParaRPr lang="ja-JP"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日本は良い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経済回復</a:t>
            </a:r>
            <a:endParaRPr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51460" y="1704340"/>
            <a:ext cx="4259580" cy="7162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vi-VN" alt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BoJ</a:t>
            </a:r>
            <a:r>
              <a:rPr 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の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金政策</a:t>
            </a:r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5580380" y="1059815"/>
            <a:ext cx="1267460" cy="1536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3"/>
          <a:srcRect r="21099"/>
          <a:stretch>
            <a:fillRect/>
          </a:stretch>
        </p:blipFill>
        <p:spPr>
          <a:xfrm flipH="1">
            <a:off x="4497705" y="1058545"/>
            <a:ext cx="1082675" cy="14611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4"/>
          <p:cNvSpPr txBox="1"/>
          <p:nvPr/>
        </p:nvSpPr>
        <p:spPr>
          <a:xfrm>
            <a:off x="699135" y="241935"/>
            <a:ext cx="7911465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sz="5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お勧め</a:t>
            </a:r>
            <a:endParaRPr lang="ja-JP" sz="5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39115" y="1275080"/>
            <a:ext cx="7035165" cy="31521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円</a:t>
            </a:r>
            <a:r>
              <a:rPr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を</a:t>
            </a:r>
            <a:r>
              <a:rPr lang="vi-VN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VND</a:t>
            </a:r>
            <a:r>
              <a:rPr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に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両替しない</a:t>
            </a:r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円の価値が上がるまで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待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つ</a:t>
            </a:r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日本で生活する皆さん、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心配しない</a:t>
            </a:r>
            <a:endParaRPr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106" name="Picture 105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Picture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5797550" y="556895"/>
            <a:ext cx="1952625" cy="2139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/>
          <p:nvPr/>
        </p:nvPicPr>
        <p:blipFill>
          <a:blip r:embed="rId2"/>
          <a:srcRect l="-427" t="4563" r="427" b="56688"/>
          <a:stretch>
            <a:fillRect/>
          </a:stretch>
        </p:blipFill>
        <p:spPr>
          <a:xfrm flipV="1">
            <a:off x="6301740" y="987425"/>
            <a:ext cx="352425" cy="56324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95" y="1995805"/>
            <a:ext cx="344805" cy="4978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805930" y="1924050"/>
            <a:ext cx="741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600" b="1">
                <a:solidFill>
                  <a:schemeClr val="bg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円</a:t>
            </a:r>
            <a:endParaRPr lang="en-US" sz="3600" b="1">
              <a:solidFill>
                <a:schemeClr val="bg2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014085" y="987425"/>
            <a:ext cx="9429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ドン</a:t>
            </a:r>
            <a:endParaRPr lang="ja-JP" sz="2800">
              <a:solidFill>
                <a:srgbClr val="00B05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3"/>
          <a:stretch>
            <a:fillRect/>
          </a:stretch>
        </p:blipFill>
        <p:spPr>
          <a:xfrm>
            <a:off x="7546975" y="843280"/>
            <a:ext cx="1406525" cy="1669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Picture 112"/>
          <p:cNvPicPr/>
          <p:nvPr/>
        </p:nvPicPr>
        <p:blipFill>
          <a:blip r:embed="rId4"/>
          <a:stretch>
            <a:fillRect/>
          </a:stretch>
        </p:blipFill>
        <p:spPr>
          <a:xfrm>
            <a:off x="5723890" y="1707515"/>
            <a:ext cx="845820" cy="843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Picture 116"/>
          <p:cNvPicPr/>
          <p:nvPr/>
        </p:nvPicPr>
        <p:blipFill>
          <a:blip r:embed="rId5"/>
          <a:stretch>
            <a:fillRect/>
          </a:stretch>
        </p:blipFill>
        <p:spPr>
          <a:xfrm>
            <a:off x="6586855" y="3027680"/>
            <a:ext cx="1953260" cy="2088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611505" y="339725"/>
            <a:ext cx="8642350" cy="4758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940" y="339725"/>
            <a:ext cx="3987800" cy="289941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643755" y="394970"/>
            <a:ext cx="1561465" cy="2899410"/>
          </a:xfrm>
          <a:prstGeom prst="rtTriangle">
            <a:avLst/>
          </a:prstGeom>
        </p:spPr>
      </p:pic>
      <p:sp>
        <p:nvSpPr>
          <p:cNvPr id="699" name="Google Shape;699;p3"/>
          <p:cNvSpPr txBox="1"/>
          <p:nvPr/>
        </p:nvSpPr>
        <p:spPr>
          <a:xfrm>
            <a:off x="2602230" y="868045"/>
            <a:ext cx="1644015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>
              <a:buClr>
                <a:schemeClr val="dk1"/>
              </a:buClr>
              <a:buSzPts val="3600"/>
              <a:buFont typeface="Dancing Script" panose="020B0704020202020204"/>
              <a:buNone/>
            </a:pPr>
            <a:r>
              <a:rPr lang="en-US" altLang="ja-JP" sz="7200" b="1" cap="none">
                <a:solidFill>
                  <a:srgbClr val="212529"/>
                </a:solidFill>
                <a:latin typeface="Kiwi Maru" panose="00000500000000000000" charset="-120"/>
                <a:ea typeface="Kiwi Maru" panose="00000500000000000000" charset="-120"/>
                <a:cs typeface="Calibri Light" panose="020F0302020204030204" charset="0"/>
                <a:sym typeface="Dancing Script" panose="020B0704020202020204"/>
              </a:rPr>
              <a:t>03</a:t>
            </a:r>
            <a:endParaRPr lang="en-US" altLang="ja-JP" sz="7200" b="1" cap="none">
              <a:solidFill>
                <a:srgbClr val="212529"/>
              </a:solidFill>
              <a:latin typeface="Kiwi Maru" panose="00000500000000000000" charset="-120"/>
              <a:ea typeface="Kiwi Maru" panose="00000500000000000000" charset="-120"/>
              <a:cs typeface="Calibri Light" panose="020F0302020204030204" charset="0"/>
              <a:sym typeface="Dancing Script" panose="020B0704020202020204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256790" y="1973580"/>
            <a:ext cx="2214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80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結論</a:t>
            </a:r>
            <a:endParaRPr lang="ja-JP" sz="8000">
              <a:solidFill>
                <a:srgbClr val="232323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02230" y="699135"/>
            <a:ext cx="1459230" cy="1340485"/>
          </a:xfrm>
          <a:prstGeom prst="ellips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latin typeface="Kiwi Maru" panose="00000500000000000000" charset="-120"/>
              <a:ea typeface="Kiwi Maru" panose="00000500000000000000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ext Box 14"/>
          <p:cNvSpPr txBox="1"/>
          <p:nvPr/>
        </p:nvSpPr>
        <p:spPr>
          <a:xfrm>
            <a:off x="699135" y="385445"/>
            <a:ext cx="7911465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5400">
                <a:solidFill>
                  <a:srgbClr val="0070C0"/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結論</a:t>
            </a:r>
            <a:endParaRPr lang="ja-JP" altLang="en-US" sz="5400">
              <a:solidFill>
                <a:srgbClr val="0070C0"/>
              </a:soli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52730" y="1635125"/>
            <a:ext cx="8374380" cy="33153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>
              <a:lnSpc>
                <a:spcPct val="110000"/>
              </a:lnSpc>
            </a:pP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32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年々、円は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上がったり下がったり</a:t>
            </a:r>
            <a:r>
              <a:rPr lang="ja-JP" sz="32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する</a:t>
            </a:r>
            <a:endParaRPr lang="ja-JP" sz="32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endParaRPr lang="ja-JP" sz="32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現在の下落</a:t>
            </a:r>
            <a:endParaRPr lang="ja-JP" sz="32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endParaRPr lang="ja-JP" sz="32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r>
              <a:rPr lang="ja-JP" sz="32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将来は</a:t>
            </a:r>
            <a:r>
              <a:rPr lang="ja-JP" altLang="en-US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再上昇</a:t>
            </a:r>
            <a:r>
              <a:rPr lang="ja-JP" altLang="en-US" sz="32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ので、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心配いらない</a:t>
            </a:r>
            <a:endParaRPr lang="ja-JP" sz="32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1"/>
          <a:srcRect l="18163" t="18455" r="16503" b="17033"/>
          <a:stretch>
            <a:fillRect/>
          </a:stretch>
        </p:blipFill>
        <p:spPr>
          <a:xfrm>
            <a:off x="7148195" y="3580130"/>
            <a:ext cx="1866265" cy="1541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Picture 119"/>
          <p:cNvPicPr/>
          <p:nvPr/>
        </p:nvPicPr>
        <p:blipFill>
          <a:blip r:embed="rId2"/>
          <a:srcRect l="10850" t="13754" r="4286" b="17435"/>
          <a:stretch>
            <a:fillRect/>
          </a:stretch>
        </p:blipFill>
        <p:spPr>
          <a:xfrm>
            <a:off x="3275965" y="2355850"/>
            <a:ext cx="1903095" cy="1472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56" name="Google Shape;656;p10"/>
          <p:cNvGrpSpPr/>
          <p:nvPr/>
        </p:nvGrpSpPr>
        <p:grpSpPr>
          <a:xfrm rot="-552296">
            <a:off x="6354587" y="-743096"/>
            <a:ext cx="1693747" cy="857896"/>
            <a:chOff x="0" y="6078527"/>
            <a:chExt cx="2501774" cy="1267169"/>
          </a:xfrm>
        </p:grpSpPr>
        <p:sp>
          <p:nvSpPr>
            <p:cNvPr id="657" name="Google Shape;657;p10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8" name="Google Shape;658;p10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9" name="Google Shape;659;p10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0" name="Google Shape;660;p10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1" name="Google Shape;661;p10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2" name="Google Shape;662;p10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63" name="Google Shape;663;p10"/>
          <p:cNvSpPr txBox="1"/>
          <p:nvPr/>
        </p:nvSpPr>
        <p:spPr>
          <a:xfrm flipH="1">
            <a:off x="2447925" y="1849755"/>
            <a:ext cx="3899535" cy="79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 panose="020B0704020202020204"/>
              <a:buNone/>
            </a:pPr>
            <a:r>
              <a:rPr lang="ja-JP" sz="7200" b="0" i="0" u="none" strike="noStrike" cap="none">
                <a:solidFill>
                  <a:srgbClr val="212529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以上です</a:t>
            </a:r>
            <a:endParaRPr lang="ja-JP" sz="7200" b="0" i="0" u="none" strike="noStrike" cap="none">
              <a:solidFill>
                <a:srgbClr val="212529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664" name="Google Shape;664;p10"/>
          <p:cNvSpPr txBox="1"/>
          <p:nvPr/>
        </p:nvSpPr>
        <p:spPr>
          <a:xfrm flipH="1">
            <a:off x="936625" y="3003550"/>
            <a:ext cx="6664325" cy="125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 panose="020B0604020202020204"/>
              <a:buNone/>
            </a:pPr>
            <a:r>
              <a:rPr lang="ja-JP" sz="3600" b="1" i="0" u="none" strike="noStrike" cap="none">
                <a:solidFill>
                  <a:srgbClr val="1C140D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どうもありがとうございました。</a:t>
            </a:r>
            <a:endParaRPr lang="ja-JP" sz="3600" b="1" i="0" u="none" strike="noStrike" cap="none">
              <a:solidFill>
                <a:srgbClr val="1C140D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2" name="Google Shape;665;p10"/>
          <p:cNvPicPr preferRelativeResize="0"/>
          <p:nvPr/>
        </p:nvPicPr>
        <p:blipFill rotWithShape="1">
          <a:blip r:embed="rId1"/>
          <a:srcRect l="18273" t="28141" r="23236"/>
          <a:stretch>
            <a:fillRect/>
          </a:stretch>
        </p:blipFill>
        <p:spPr>
          <a:xfrm>
            <a:off x="6726555" y="909955"/>
            <a:ext cx="2731770" cy="407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"/>
          <p:cNvSpPr txBox="1"/>
          <p:nvPr>
            <p:ph type="title"/>
          </p:nvPr>
        </p:nvSpPr>
        <p:spPr>
          <a:xfrm>
            <a:off x="756920" y="1779905"/>
            <a:ext cx="2371090" cy="1276985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sz="8000" b="1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目次</a:t>
            </a:r>
            <a:endParaRPr lang="ja-JP" sz="8000" b="1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610" name="Google Shape;610;p2"/>
          <p:cNvSpPr txBox="1"/>
          <p:nvPr/>
        </p:nvSpPr>
        <p:spPr>
          <a:xfrm>
            <a:off x="5174615" y="2213610"/>
            <a:ext cx="3527425" cy="97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48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 予測と</a:t>
            </a:r>
            <a:r>
              <a:rPr lang="ja-JP" altLang="en-US" sz="48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勧め</a:t>
            </a:r>
            <a:endParaRPr lang="ja-JP" altLang="en-US" sz="48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4" name="Google Shape;640;p2"/>
          <p:cNvSpPr txBox="1"/>
          <p:nvPr/>
        </p:nvSpPr>
        <p:spPr>
          <a:xfrm>
            <a:off x="3977640" y="2342515"/>
            <a:ext cx="1174750" cy="805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 algn="ctr">
              <a:buClr>
                <a:schemeClr val="dk1"/>
              </a:buClr>
              <a:buSzPts val="4300"/>
              <a:buFont typeface="Dancing Script" panose="020B0704020202020204"/>
              <a:buNone/>
            </a:pPr>
            <a:r>
              <a:rPr lang="en-US" altLang="ja-JP" sz="4000" b="1" cap="none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Dancing Script" panose="020B0704020202020204"/>
              </a:rPr>
              <a:t>02</a:t>
            </a:r>
            <a:endParaRPr lang="en-US" altLang="ja-JP" sz="4000" b="1" cap="none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Dancing Script" panose="020B070402020202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4134485" y="2284730"/>
            <a:ext cx="863600" cy="863600"/>
          </a:xfrm>
          <a:prstGeom prst="ellips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12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</a:endParaRPr>
          </a:p>
        </p:txBody>
      </p:sp>
      <p:sp>
        <p:nvSpPr>
          <p:cNvPr id="7" name="Google Shape;640;p2"/>
          <p:cNvSpPr txBox="1"/>
          <p:nvPr/>
        </p:nvSpPr>
        <p:spPr>
          <a:xfrm>
            <a:off x="4096426" y="3924140"/>
            <a:ext cx="9159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 algn="ctr">
              <a:buClr>
                <a:schemeClr val="dk1"/>
              </a:buClr>
              <a:buSzPts val="4300"/>
              <a:buFont typeface="Dancing Script" panose="020B0704020202020204"/>
              <a:buNone/>
            </a:pPr>
            <a:r>
              <a:rPr lang="ja-JP" sz="4000" b="1" cap="none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Dancing Script" panose="020B0704020202020204"/>
                <a:sym typeface="Dancing Script" panose="020B0704020202020204"/>
              </a:rPr>
              <a:t>0</a:t>
            </a:r>
            <a:r>
              <a:rPr lang="en-US" altLang="ja-JP" sz="4000" b="1" cap="none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Dancing Script" panose="020B0704020202020204"/>
                <a:sym typeface="Dancing Script" panose="020B0704020202020204"/>
              </a:rPr>
              <a:t>3</a:t>
            </a:r>
            <a:endParaRPr lang="en-US" altLang="ja-JP" sz="4000" b="1" cap="none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Dancing Script" panose="020B0704020202020204"/>
              <a:sym typeface="Dancing Script" panose="020B070402020202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4133215" y="3866515"/>
            <a:ext cx="863600" cy="863600"/>
          </a:xfrm>
          <a:prstGeom prst="ellips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12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</a:endParaRPr>
          </a:p>
        </p:txBody>
      </p:sp>
      <p:sp>
        <p:nvSpPr>
          <p:cNvPr id="12" name="Google Shape;610;p2"/>
          <p:cNvSpPr txBox="1"/>
          <p:nvPr/>
        </p:nvSpPr>
        <p:spPr>
          <a:xfrm>
            <a:off x="5429250" y="3776345"/>
            <a:ext cx="1549400" cy="97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48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結論</a:t>
            </a:r>
            <a:endParaRPr lang="ja-JP" altLang="en-US" sz="48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9" name="Google Shape;610;p2"/>
          <p:cNvSpPr txBox="1"/>
          <p:nvPr/>
        </p:nvSpPr>
        <p:spPr>
          <a:xfrm>
            <a:off x="5501005" y="523240"/>
            <a:ext cx="3378200" cy="97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indent="0">
              <a:buSzPts val="5200"/>
              <a:buNone/>
            </a:pPr>
            <a:r>
              <a:rPr lang="ja-JP" sz="48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グラフ</a:t>
            </a:r>
            <a:endParaRPr lang="ja-JP" sz="48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2" name="Google Shape;640;p2"/>
          <p:cNvSpPr txBox="1"/>
          <p:nvPr/>
        </p:nvSpPr>
        <p:spPr>
          <a:xfrm>
            <a:off x="3977640" y="636270"/>
            <a:ext cx="1174750" cy="805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 algn="ctr">
              <a:buClr>
                <a:schemeClr val="dk1"/>
              </a:buClr>
              <a:buSzPts val="4300"/>
              <a:buFont typeface="Dancing Script" panose="020B0704020202020204"/>
              <a:buNone/>
            </a:pPr>
            <a:r>
              <a:rPr lang="en-US" altLang="ja-JP" sz="4000" b="1" cap="none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Dancing Script" panose="020B0704020202020204"/>
              </a:rPr>
              <a:t>01</a:t>
            </a:r>
            <a:endParaRPr lang="en-US" altLang="ja-JP" sz="4000" b="1" cap="none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Dancing Script" panose="020B070402020202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4134485" y="578485"/>
            <a:ext cx="863600" cy="863600"/>
          </a:xfrm>
          <a:prstGeom prst="ellips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12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/>
      <p:bldP spid="610" grpId="1"/>
      <p:bldP spid="4" grpId="0"/>
      <p:bldP spid="4" grpId="1"/>
      <p:bldP spid="7" grpId="0"/>
      <p:bldP spid="7" grpId="1"/>
      <p:bldP spid="12" grpId="0"/>
      <p:bldP spid="12" grpId="1"/>
      <p:bldP spid="6" grpId="0" bldLvl="0" animBg="1"/>
      <p:bldP spid="6" grpId="1" animBg="1"/>
      <p:bldP spid="8" grpId="0" bldLvl="0" animBg="1"/>
      <p:bldP spid="8" grpId="1" animBg="1"/>
      <p:bldP spid="2" grpId="0"/>
      <p:bldP spid="2" grpId="1"/>
      <p:bldP spid="9" grpId="0"/>
      <p:bldP spid="9" grpId="1"/>
      <p:bldP spid="5" grpId="0" bldLvl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1"/>
          <a:srcRect l="-528" r="528"/>
          <a:stretch>
            <a:fillRect/>
          </a:stretch>
        </p:blipFill>
        <p:spPr>
          <a:xfrm>
            <a:off x="180340" y="700405"/>
            <a:ext cx="5113020" cy="403225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699" name="Google Shape;699;p3"/>
          <p:cNvSpPr txBox="1"/>
          <p:nvPr/>
        </p:nvSpPr>
        <p:spPr>
          <a:xfrm>
            <a:off x="6308090" y="2094865"/>
            <a:ext cx="1433830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>
              <a:buClr>
                <a:schemeClr val="dk1"/>
              </a:buClr>
              <a:buSzPts val="3600"/>
              <a:buFont typeface="Dancing Script" panose="020B0704020202020204"/>
              <a:buNone/>
            </a:pPr>
            <a:r>
              <a:rPr lang="en-US" altLang="ja-JP" sz="8000" b="1" cap="none">
                <a:solidFill>
                  <a:srgbClr val="212529"/>
                </a:solidFill>
                <a:latin typeface="Kiwi Maru" panose="00000500000000000000" charset="-120"/>
                <a:ea typeface="Kiwi Maru" panose="00000500000000000000" charset="-120"/>
                <a:cs typeface="Calibri Light" panose="020F0302020204030204" charset="0"/>
                <a:sym typeface="Dancing Script" panose="020B0704020202020204"/>
              </a:rPr>
              <a:t>01</a:t>
            </a:r>
            <a:endParaRPr lang="en-US" altLang="ja-JP" sz="8000" b="1" cap="none">
              <a:solidFill>
                <a:srgbClr val="212529"/>
              </a:solidFill>
              <a:latin typeface="Kiwi Maru" panose="00000500000000000000" charset="-120"/>
              <a:ea typeface="Kiwi Maru" panose="00000500000000000000" charset="-120"/>
              <a:cs typeface="Calibri Light" panose="020F0302020204030204" charset="0"/>
              <a:sym typeface="Dancing Script" panose="020B0704020202020204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361940" y="3656330"/>
            <a:ext cx="3230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>
              <a:buSzPts val="5200"/>
              <a:buNone/>
            </a:pPr>
            <a:r>
              <a:rPr lang="ja-JP" sz="80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グラフ</a:t>
            </a:r>
            <a:endParaRPr lang="ja-JP" altLang="en-GB" sz="80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3" name="Oval 2"/>
          <p:cNvSpPr/>
          <p:nvPr/>
        </p:nvSpPr>
        <p:spPr>
          <a:xfrm>
            <a:off x="6292215" y="1990090"/>
            <a:ext cx="1459230" cy="1353820"/>
          </a:xfrm>
          <a:prstGeom prst="ellips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latin typeface="Kiwi Maru" panose="00000500000000000000" charset="-120"/>
              <a:ea typeface="Kiwi Maru" panose="00000500000000000000" charset="-120"/>
            </a:endParaRPr>
          </a:p>
        </p:txBody>
      </p:sp>
      <p:pic>
        <p:nvPicPr>
          <p:cNvPr id="104" name="Picture 103"/>
          <p:cNvPicPr/>
          <p:nvPr/>
        </p:nvPicPr>
        <p:blipFill>
          <a:blip/>
          <a:stretch>
            <a:fillRect/>
          </a:stretch>
        </p:blipFill>
        <p:spPr>
          <a:xfrm>
            <a:off x="4381500" y="209423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/>
          <a:stretch>
            <a:fillRect/>
          </a:stretch>
        </p:blipFill>
        <p:spPr>
          <a:xfrm>
            <a:off x="4508500" y="222123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/>
          <p:cNvPicPr/>
          <p:nvPr/>
        </p:nvPicPr>
        <p:blipFill>
          <a:blip/>
          <a:stretch>
            <a:fillRect/>
          </a:stretch>
        </p:blipFill>
        <p:spPr>
          <a:xfrm>
            <a:off x="4635500" y="234823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Placeholder 10" descr="pngaaa.com-2320410"/>
          <p:cNvPicPr/>
          <p:nvPr>
            <p:ph type="pic" idx="2"/>
          </p:nvPr>
        </p:nvPicPr>
        <p:blipFill>
          <a:blip r:embed="rId2"/>
          <a:srcRect r="47020"/>
          <a:stretch>
            <a:fillRect/>
          </a:stretch>
        </p:blipFill>
        <p:spPr>
          <a:xfrm flipH="1">
            <a:off x="1917065" y="954405"/>
            <a:ext cx="3010535" cy="3168015"/>
          </a:xfrm>
          <a:prstGeom prst="rect">
            <a:avLst/>
          </a:prstGeom>
        </p:spPr>
      </p:pic>
      <p:sp>
        <p:nvSpPr>
          <p:cNvPr id="13" name="Google Shape;610;p2"/>
          <p:cNvSpPr txBox="1"/>
          <p:nvPr/>
        </p:nvSpPr>
        <p:spPr>
          <a:xfrm>
            <a:off x="2555240" y="2503170"/>
            <a:ext cx="212661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txBody>
          <a:bodyPr spcFirstLastPara="1" wrap="square" lIns="91425" tIns="91425" rIns="91425" bIns="91425" anchor="b" anchorCtr="0">
            <a:noAutofit/>
          </a:bodyPr>
          <a:p>
            <a:pPr marL="0" indent="0">
              <a:buSzPts val="5200"/>
              <a:buNone/>
            </a:pPr>
            <a:r>
              <a:rPr lang="en-US" altLang="ja-JP" sz="3200" b="1">
                <a:solidFill>
                  <a:schemeClr val="accent4">
                    <a:lumMod val="20000"/>
                    <a:lumOff val="80000"/>
                  </a:schemeClr>
                </a:solidFill>
                <a:highlight>
                  <a:srgbClr val="000000"/>
                </a:highlight>
                <a:latin typeface="Kiwi Maru" panose="00000500000000000000" charset="-120"/>
                <a:ea typeface="Kiwi Maru" panose="00000500000000000000" charset="-120"/>
                <a:sym typeface="+mn-ea"/>
              </a:rPr>
              <a:t>STONKS</a:t>
            </a:r>
            <a:endParaRPr lang="en-US" altLang="ja-JP" sz="3200" b="1">
              <a:solidFill>
                <a:schemeClr val="accent4">
                  <a:lumMod val="20000"/>
                  <a:lumOff val="80000"/>
                </a:schemeClr>
              </a:solidFill>
              <a:highlight>
                <a:srgbClr val="000000"/>
              </a:highlight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pic>
        <p:nvPicPr>
          <p:cNvPr id="15" name="Picture 14" descr="pngaaa.com-23203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" y="1419860"/>
            <a:ext cx="2269490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Picture Placeholder 19" descr="Không có tiêu đề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35560" y="1421130"/>
            <a:ext cx="6467475" cy="3181985"/>
          </a:xfrm>
          <a:prstGeom prst="round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475740" y="195580"/>
            <a:ext cx="6793865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ja-JP" sz="44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1</a:t>
            </a:r>
            <a:r>
              <a:rPr lang="ja-JP" altLang="en-US" sz="44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円JPY/VND 為替グラフ</a:t>
            </a:r>
            <a:endParaRPr lang="ja-JP" altLang="en-US" sz="44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pic>
        <p:nvPicPr>
          <p:cNvPr id="9" name="Picture 8"/>
          <p:cNvPicPr/>
          <p:nvPr/>
        </p:nvPicPr>
        <p:blipFill>
          <a:blip/>
          <a:stretch>
            <a:fillRect/>
          </a:stretch>
        </p:blipFill>
        <p:spPr>
          <a:xfrm>
            <a:off x="4453255" y="2022475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 Box 17"/>
          <p:cNvSpPr txBox="1"/>
          <p:nvPr/>
        </p:nvSpPr>
        <p:spPr>
          <a:xfrm>
            <a:off x="35560" y="2933700"/>
            <a:ext cx="8928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000" b="1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VND</a:t>
            </a:r>
            <a:endParaRPr lang="ja-JP" altLang="en-US" sz="2000" b="1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060065" y="4142740"/>
            <a:ext cx="892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 b="1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年</a:t>
            </a:r>
            <a:endParaRPr lang="ja-JP" altLang="en-US" sz="2400" b="1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771775" y="1565275"/>
            <a:ext cx="758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271,15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1619885" y="3797300"/>
            <a:ext cx="758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125,</a:t>
            </a:r>
            <a:r>
              <a:rPr lang="vi-VN" altLang="en-US"/>
              <a:t>87</a:t>
            </a:r>
            <a:endParaRPr lang="vi-VN" altLang="en-US"/>
          </a:p>
        </p:txBody>
      </p:sp>
      <p:sp>
        <p:nvSpPr>
          <p:cNvPr id="29" name="Oval 28"/>
          <p:cNvSpPr/>
          <p:nvPr/>
        </p:nvSpPr>
        <p:spPr>
          <a:xfrm>
            <a:off x="4211955" y="2607310"/>
            <a:ext cx="138430" cy="13525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6572885" y="1085850"/>
            <a:ext cx="4937125" cy="407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vi-VN" alt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    </a:t>
            </a:r>
            <a:r>
              <a:rPr 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注目の時点</a:t>
            </a:r>
            <a:endParaRPr lang="ja-JP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●最高：</a:t>
            </a:r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en-US" alt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271,15(</a:t>
            </a:r>
            <a:r>
              <a:rPr lang="en-US" alt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2011)</a:t>
            </a:r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最低</a:t>
            </a:r>
            <a:r>
              <a:rPr 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：</a:t>
            </a:r>
            <a:endParaRPr lang="ja-JP" sz="2800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en-US" alt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1</a:t>
            </a:r>
            <a:r>
              <a:rPr lang="vi-VN" altLang="en-US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25</a:t>
            </a:r>
            <a:r>
              <a:rPr lang="en-US" alt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,</a:t>
            </a:r>
            <a:r>
              <a:rPr lang="vi-VN" altLang="en-US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87</a:t>
            </a:r>
            <a:r>
              <a:rPr lang="en-US" alt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(</a:t>
            </a:r>
            <a:r>
              <a:rPr lang="en-US" alt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200</a:t>
            </a:r>
            <a:r>
              <a:rPr lang="vi-VN" altLang="en-US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7</a:t>
            </a:r>
            <a:r>
              <a:rPr lang="en-US" alt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)</a:t>
            </a:r>
            <a:endParaRPr lang="en-US" alt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最近：</a:t>
            </a:r>
            <a:endParaRPr lang="ja-JP" sz="2800">
              <a:solidFill>
                <a:srgbClr val="00B05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en-US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216,37(2020)</a:t>
            </a:r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en-US" altLang="ja-JP" sz="2800">
                <a:solidFill>
                  <a:schemeClr val="accent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●現在：</a:t>
            </a:r>
            <a:endParaRPr lang="ja-JP" sz="2800">
              <a:solidFill>
                <a:schemeClr val="accent2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en-US" altLang="ja-JP" sz="2800">
                <a:solidFill>
                  <a:schemeClr val="accent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163,14(2023)</a:t>
            </a:r>
            <a:endParaRPr lang="ja-JP" sz="2800">
              <a:solidFill>
                <a:schemeClr val="accent2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6572885" y="1085850"/>
            <a:ext cx="2891790" cy="39598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vi-VN" alt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    </a:t>
            </a:r>
            <a:r>
              <a:rPr lang="ja-JP" alt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４つの階段</a:t>
            </a:r>
            <a:endParaRPr lang="ja-JP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上昇 </a:t>
            </a:r>
            <a:endParaRPr lang="ja-JP" sz="2800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</a:t>
            </a:r>
            <a:r>
              <a:rPr lang="vi-VN" alt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 (2003-2011)</a:t>
            </a:r>
            <a:endParaRPr lang="ja-JP" sz="2800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低下</a:t>
            </a:r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</a:t>
            </a:r>
            <a:r>
              <a:rPr lang="vi-VN" alt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 (201</a:t>
            </a:r>
            <a:r>
              <a:rPr lang="en-US" altLang="vi-VN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2</a:t>
            </a:r>
            <a:r>
              <a:rPr lang="vi-VN" alt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-201</a:t>
            </a:r>
            <a:r>
              <a:rPr lang="en-US" altLang="vi-VN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5</a:t>
            </a:r>
            <a:r>
              <a:rPr lang="vi-VN" alt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)</a:t>
            </a:r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</a:t>
            </a:r>
            <a:r>
              <a:rPr 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安定</a:t>
            </a:r>
            <a:endParaRPr lang="ja-JP" sz="2800">
              <a:solidFill>
                <a:srgbClr val="00B05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</a:t>
            </a:r>
            <a:r>
              <a:rPr lang="vi-VN" alt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 (201</a:t>
            </a:r>
            <a:r>
              <a:rPr lang="en-US" altLang="vi-VN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6</a:t>
            </a:r>
            <a:r>
              <a:rPr lang="vi-VN" alt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-202</a:t>
            </a:r>
            <a:r>
              <a:rPr lang="en-US" altLang="vi-VN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0</a:t>
            </a:r>
            <a:r>
              <a:rPr lang="vi-VN" alt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)</a:t>
            </a:r>
            <a:endParaRPr lang="ja-JP" sz="2800">
              <a:solidFill>
                <a:srgbClr val="00B05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chemeClr val="accent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現在</a:t>
            </a:r>
            <a:endParaRPr lang="ja-JP" sz="2800">
              <a:solidFill>
                <a:schemeClr val="accent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</a:t>
            </a:r>
            <a:r>
              <a:rPr lang="vi-VN" altLang="ja-JP" sz="2800">
                <a:solidFill>
                  <a:schemeClr val="accent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 (202</a:t>
            </a:r>
            <a:r>
              <a:rPr lang="en-US" altLang="vi-VN" sz="2800">
                <a:solidFill>
                  <a:schemeClr val="accent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1</a:t>
            </a:r>
            <a:r>
              <a:rPr lang="vi-VN" altLang="ja-JP" sz="2800">
                <a:solidFill>
                  <a:schemeClr val="accent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-)</a:t>
            </a:r>
            <a:endParaRPr lang="vi-VN" altLang="ja-JP" sz="2800">
              <a:solidFill>
                <a:schemeClr val="accent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4355465" y="3148965"/>
            <a:ext cx="11582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安定</a:t>
            </a:r>
            <a:endParaRPr lang="ja-JP" sz="2800">
              <a:solidFill>
                <a:srgbClr val="00B05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46" name="Picture 45"/>
          <p:cNvPicPr/>
          <p:nvPr/>
        </p:nvPicPr>
        <p:blipFill>
          <a:blip r:embed="rId2"/>
          <a:srcRect t="6550" r="-595" b="5935"/>
          <a:stretch>
            <a:fillRect/>
          </a:stretch>
        </p:blipFill>
        <p:spPr>
          <a:xfrm>
            <a:off x="1054100" y="1988820"/>
            <a:ext cx="2091690" cy="1807210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1907540" y="3725545"/>
            <a:ext cx="138430" cy="135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rcRect l="8852"/>
          <a:stretch>
            <a:fillRect/>
          </a:stretch>
        </p:blipFill>
        <p:spPr>
          <a:xfrm>
            <a:off x="3147695" y="1884045"/>
            <a:ext cx="994410" cy="204851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3060065" y="1925320"/>
            <a:ext cx="138430" cy="1352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rcRect l="30118" t="18395" b="9823"/>
          <a:stretch>
            <a:fillRect/>
          </a:stretch>
        </p:blipFill>
        <p:spPr>
          <a:xfrm>
            <a:off x="5436235" y="1995805"/>
            <a:ext cx="1049020" cy="1675130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5744845" y="3418840"/>
            <a:ext cx="758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163,14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0425" y="3293745"/>
            <a:ext cx="138430" cy="13525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5464175" y="2068830"/>
            <a:ext cx="935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現在</a:t>
            </a:r>
            <a:endParaRPr lang="ja-JP" sz="2800">
              <a:solidFill>
                <a:schemeClr val="accent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1259205" y="2403475"/>
            <a:ext cx="924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上昇</a:t>
            </a:r>
            <a:endParaRPr lang="ja-JP" sz="2800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3131820" y="3148965"/>
            <a:ext cx="9086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fontAlgn="auto" latinLnBrk="0" hangingPunct="1"/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低下</a:t>
            </a:r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3952875" y="2285365"/>
            <a:ext cx="7581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00B050"/>
                </a:solidFill>
              </a:rPr>
              <a:t>216,37</a:t>
            </a:r>
            <a:endParaRPr lang="en-US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build="allAtOnce"/>
      <p:bldP spid="34" grpId="0" bldLvl="0" animBg="1"/>
      <p:bldP spid="28" grpId="0"/>
      <p:bldP spid="23" grpId="0" bldLvl="0" animBg="1"/>
      <p:bldP spid="22" grpId="0"/>
      <p:bldP spid="25" grpId="0" bldLvl="0" animBg="1"/>
      <p:bldP spid="24" grpId="0"/>
      <p:bldP spid="29" grpId="0" bldLvl="0" animBg="1"/>
      <p:bldP spid="31" grpId="0"/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ext Box 14"/>
          <p:cNvSpPr txBox="1"/>
          <p:nvPr/>
        </p:nvSpPr>
        <p:spPr>
          <a:xfrm>
            <a:off x="467360" y="313690"/>
            <a:ext cx="3684905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ja-JP" sz="54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上昇の階段</a:t>
            </a:r>
            <a:endParaRPr lang="ja-JP" sz="540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9" name="Picture 8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Picture 111"/>
          <p:cNvPicPr/>
          <p:nvPr/>
        </p:nvPicPr>
        <p:blipFill>
          <a:blip/>
          <a:stretch>
            <a:fillRect/>
          </a:stretch>
        </p:blipFill>
        <p:spPr>
          <a:xfrm>
            <a:off x="4508500" y="2508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Placeholder 4" descr="gd1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36195" y="1583055"/>
            <a:ext cx="5312410" cy="3214370"/>
          </a:xfrm>
          <a:prstGeom prst="rect">
            <a:avLst/>
          </a:prstGeom>
        </p:spPr>
      </p:pic>
      <p:sp>
        <p:nvSpPr>
          <p:cNvPr id="42" name="Text Box 41"/>
          <p:cNvSpPr txBox="1"/>
          <p:nvPr/>
        </p:nvSpPr>
        <p:spPr>
          <a:xfrm>
            <a:off x="2171065" y="2428240"/>
            <a:ext cx="924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上昇</a:t>
            </a:r>
            <a:endParaRPr lang="ja-JP" sz="2800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-107950" y="4337050"/>
            <a:ext cx="8928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000" b="1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VND</a:t>
            </a:r>
            <a:endParaRPr lang="ja-JP" altLang="en-US" sz="2000" b="1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709670" y="4337050"/>
            <a:ext cx="892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 b="1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年</a:t>
            </a:r>
            <a:endParaRPr lang="ja-JP" altLang="en-US" sz="2400" b="1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2339975" y="4011295"/>
            <a:ext cx="1226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1600">
                <a:solidFill>
                  <a:schemeClr val="tx1"/>
                </a:solidFill>
              </a:rPr>
              <a:t>125,87</a:t>
            </a:r>
            <a:endParaRPr lang="vi-VN" altLang="en-US" sz="160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772410" y="3896995"/>
            <a:ext cx="151130" cy="171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782570" y="4011930"/>
            <a:ext cx="2581275" cy="0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4337050"/>
            <a:ext cx="861060" cy="419100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4571365" y="1657985"/>
            <a:ext cx="951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tx1"/>
                </a:solidFill>
              </a:rPr>
              <a:t>271,15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076190" y="1995170"/>
            <a:ext cx="138430" cy="13525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4547235" y="3004820"/>
            <a:ext cx="951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rgbClr val="0070C0"/>
                </a:solidFill>
              </a:rPr>
              <a:t>145.28</a:t>
            </a:r>
            <a:endParaRPr lang="en-US" sz="1600">
              <a:solidFill>
                <a:srgbClr val="0070C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507990" y="2103120"/>
            <a:ext cx="0" cy="1929130"/>
          </a:xfrm>
          <a:prstGeom prst="straightConnector1">
            <a:avLst/>
          </a:prstGeom>
          <a:ln w="28575">
            <a:solidFill>
              <a:srgbClr val="0070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15255" y="2055495"/>
            <a:ext cx="293370" cy="4445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Text Box 39"/>
          <p:cNvSpPr txBox="1"/>
          <p:nvPr/>
        </p:nvSpPr>
        <p:spPr>
          <a:xfrm>
            <a:off x="5939790" y="629285"/>
            <a:ext cx="3024505" cy="31521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eaLnBrk="1" fontAlgn="auto" latinLnBrk="0" hangingPunct="1"/>
            <a:r>
              <a:rPr 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円の価値</a:t>
            </a:r>
            <a:r>
              <a:rPr lang="vi-VN" alt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:</a:t>
            </a:r>
            <a:endParaRPr lang="ja-JP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457200" eaLnBrk="1" fontAlgn="auto" latinLnBrk="0" hangingPunct="1"/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●初めは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安定</a:t>
            </a:r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後半で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上がる</a:t>
            </a:r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激しい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変動</a:t>
            </a:r>
            <a:endParaRPr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5933440" y="648970"/>
            <a:ext cx="3796665" cy="1924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eaLnBrk="1" fontAlgn="auto" latinLnBrk="0" hangingPunct="1"/>
            <a:r>
              <a:rPr 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影響要因</a:t>
            </a:r>
            <a:r>
              <a:rPr lang="vi-VN" alt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:</a:t>
            </a:r>
            <a:endParaRPr lang="ja-JP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457200" eaLnBrk="1" fontAlgn="auto" latinLnBrk="0" hangingPunct="1"/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世界の</a:t>
            </a:r>
            <a:r>
              <a:rPr lang="ja-JP" sz="2800">
                <a:solidFill>
                  <a:schemeClr val="bg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経済危機</a:t>
            </a:r>
            <a:endParaRPr lang="ja-JP" sz="2800">
              <a:solidFill>
                <a:schemeClr val="bg2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vi-VN" alt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            </a:t>
            </a:r>
            <a:r>
              <a:rPr 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（2008年）</a:t>
            </a:r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5940425" y="147320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solidFill>
                  <a:schemeClr val="bg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安全な</a:t>
            </a:r>
            <a:r>
              <a:rPr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予備</a:t>
            </a:r>
            <a:endParaRPr lang="en-US"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50" name="Picture 49"/>
          <p:cNvPicPr/>
          <p:nvPr/>
        </p:nvPicPr>
        <p:blipFill>
          <a:blip r:embed="rId3"/>
          <a:srcRect l="-528" r="528"/>
          <a:stretch>
            <a:fillRect/>
          </a:stretch>
        </p:blipFill>
        <p:spPr>
          <a:xfrm>
            <a:off x="6370955" y="2066925"/>
            <a:ext cx="2218055" cy="302323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51" name="Picture Placeholder 10" descr="pngaaa.com-2320410"/>
          <p:cNvPicPr/>
          <p:nvPr/>
        </p:nvPicPr>
        <p:blipFill>
          <a:blip r:embed="rId4"/>
          <a:srcRect r="47020"/>
          <a:stretch>
            <a:fillRect/>
          </a:stretch>
        </p:blipFill>
        <p:spPr>
          <a:xfrm flipH="1">
            <a:off x="7210425" y="2283460"/>
            <a:ext cx="877570" cy="23723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610;p2"/>
          <p:cNvSpPr txBox="1"/>
          <p:nvPr/>
        </p:nvSpPr>
        <p:spPr>
          <a:xfrm>
            <a:off x="6530340" y="3075305"/>
            <a:ext cx="2191385" cy="55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txBody>
          <a:bodyPr spcFirstLastPara="1" wrap="square" lIns="91425" tIns="91425" rIns="91425" bIns="91425" anchor="b" anchorCtr="0">
            <a:noAutofit/>
          </a:bodyPr>
          <a:p>
            <a:pPr marL="0" indent="0">
              <a:buSzPts val="5200"/>
              <a:buNone/>
            </a:pPr>
            <a:r>
              <a:rPr lang="en-US" altLang="ja-JP" sz="1800" b="1">
                <a:solidFill>
                  <a:schemeClr val="accent4">
                    <a:lumMod val="20000"/>
                    <a:lumOff val="80000"/>
                  </a:schemeClr>
                </a:solidFill>
                <a:highlight>
                  <a:srgbClr val="000000"/>
                </a:highlight>
                <a:latin typeface="Kiwi Maru" panose="00000500000000000000" charset="-120"/>
                <a:ea typeface="Kiwi Maru" panose="00000500000000000000" charset="-120"/>
                <a:sym typeface="+mn-ea"/>
              </a:rPr>
              <a:t>SUPER STONKS</a:t>
            </a:r>
            <a:endParaRPr lang="en-US" altLang="ja-JP" sz="1800" b="1">
              <a:solidFill>
                <a:schemeClr val="accent4">
                  <a:lumMod val="20000"/>
                  <a:lumOff val="80000"/>
                </a:schemeClr>
              </a:solidFill>
              <a:highlight>
                <a:srgbClr val="000000"/>
              </a:highlight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pic>
        <p:nvPicPr>
          <p:cNvPr id="53" name="Picture Placeholder 3" descr="pngaaa.com-2320312"/>
          <p:cNvPicPr>
            <a:picLocks noChangeAspect="1"/>
          </p:cNvPicPr>
          <p:nvPr/>
        </p:nvPicPr>
        <p:blipFill>
          <a:blip r:embed="rId5"/>
          <a:srcRect b="10833"/>
          <a:stretch>
            <a:fillRect/>
          </a:stretch>
        </p:blipFill>
        <p:spPr>
          <a:xfrm>
            <a:off x="6442710" y="3618865"/>
            <a:ext cx="1127125" cy="1456690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54" name="Picture 53" descr="pngaaa.com-2320255"/>
          <p:cNvPicPr>
            <a:picLocks noChangeAspect="1"/>
          </p:cNvPicPr>
          <p:nvPr/>
        </p:nvPicPr>
        <p:blipFill>
          <a:blip r:embed="rId6"/>
          <a:srcRect b="25405"/>
          <a:stretch>
            <a:fillRect/>
          </a:stretch>
        </p:blipFill>
        <p:spPr>
          <a:xfrm>
            <a:off x="6731000" y="3618865"/>
            <a:ext cx="479425" cy="555625"/>
          </a:xfrm>
          <a:prstGeom prst="flowChartAlternateProcess">
            <a:avLst/>
          </a:prstGeom>
        </p:spPr>
      </p:pic>
      <p:sp>
        <p:nvSpPr>
          <p:cNvPr id="55" name="Text Box 54"/>
          <p:cNvSpPr txBox="1"/>
          <p:nvPr/>
        </p:nvSpPr>
        <p:spPr>
          <a:xfrm>
            <a:off x="7452360" y="433705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highlight>
                  <a:srgbClr val="C0C0C0"/>
                </a:highlight>
                <a:latin typeface="Kiwi Maru" panose="00000500000000000000" charset="-120"/>
                <a:ea typeface="Kiwi Maru" panose="00000500000000000000" charset="-120"/>
              </a:rPr>
              <a:t>投資家</a:t>
            </a:r>
            <a:endParaRPr lang="en-US" sz="2400">
              <a:highlight>
                <a:srgbClr val="C0C0C0"/>
              </a:highlight>
              <a:latin typeface="Kiwi Maru" panose="00000500000000000000" charset="-120"/>
              <a:ea typeface="Kiwi Maru" panose="00000500000000000000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28" grpId="0"/>
      <p:bldP spid="25" grpId="0"/>
      <p:bldP spid="26" grpId="0" bldLvl="0" animBg="1"/>
      <p:bldP spid="30" grpId="0"/>
      <p:bldP spid="40" grpId="0" bldLvl="0" build="allAtOnce"/>
      <p:bldP spid="52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ext Box 14"/>
          <p:cNvSpPr txBox="1"/>
          <p:nvPr/>
        </p:nvSpPr>
        <p:spPr>
          <a:xfrm>
            <a:off x="2926080" y="170180"/>
            <a:ext cx="3717290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ja-JP" sz="54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低下の階段</a:t>
            </a:r>
            <a:endParaRPr lang="ja-JP" sz="54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212590" y="989965"/>
            <a:ext cx="3662680" cy="27019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eaLnBrk="1" fontAlgn="auto" latinLnBrk="0" hangingPunct="1"/>
            <a:r>
              <a:rPr 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円の価値</a:t>
            </a:r>
            <a:r>
              <a:rPr lang="vi-VN" alt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:</a:t>
            </a:r>
            <a:endParaRPr lang="ja-JP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45720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円の価値が</a:t>
            </a:r>
            <a:r>
              <a:rPr lang="ja-JP" sz="2800">
                <a:solidFill>
                  <a:schemeClr val="bg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下がる</a:t>
            </a:r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5" name="Picture Placeholder 4" descr="gd2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251460" y="1131570"/>
            <a:ext cx="3343910" cy="389128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179070" y="3723640"/>
            <a:ext cx="8928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000" b="1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VND</a:t>
            </a:r>
            <a:endParaRPr lang="ja-JP" altLang="en-US" sz="2000" b="1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547495" y="4490720"/>
            <a:ext cx="892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 b="1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年</a:t>
            </a:r>
            <a:endParaRPr lang="ja-JP" altLang="en-US" sz="2400" b="1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267585" y="1923415"/>
            <a:ext cx="9658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低下</a:t>
            </a:r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2844165" y="3435985"/>
            <a:ext cx="1226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vi-VN" sz="1600"/>
              <a:t>179,45</a:t>
            </a:r>
            <a:endParaRPr lang="en-US" altLang="vi-VN" sz="1600"/>
          </a:p>
        </p:txBody>
      </p:sp>
      <p:sp>
        <p:nvSpPr>
          <p:cNvPr id="34" name="Oval 33"/>
          <p:cNvSpPr/>
          <p:nvPr/>
        </p:nvSpPr>
        <p:spPr>
          <a:xfrm>
            <a:off x="3131820" y="3219450"/>
            <a:ext cx="223520" cy="216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187450" y="1491615"/>
            <a:ext cx="1226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vi-VN" sz="1600"/>
              <a:t>271,15</a:t>
            </a:r>
            <a:endParaRPr lang="en-US" altLang="vi-VN" sz="1600"/>
          </a:p>
        </p:txBody>
      </p:sp>
      <p:sp>
        <p:nvSpPr>
          <p:cNvPr id="7" name="Oval 6"/>
          <p:cNvSpPr/>
          <p:nvPr/>
        </p:nvSpPr>
        <p:spPr>
          <a:xfrm>
            <a:off x="1043305" y="1706880"/>
            <a:ext cx="223520" cy="2165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08400" y="1823720"/>
            <a:ext cx="635" cy="1569085"/>
          </a:xfrm>
          <a:prstGeom prst="straightConnector1">
            <a:avLst/>
          </a:prstGeom>
          <a:ln w="28575">
            <a:solidFill>
              <a:srgbClr val="0070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3035300" y="2385695"/>
            <a:ext cx="951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rgbClr val="0070C0"/>
                </a:solidFill>
              </a:rPr>
              <a:t>91,7</a:t>
            </a:r>
            <a:endParaRPr lang="en-US" sz="1600">
              <a:solidFill>
                <a:srgbClr val="0070C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354705" y="3392805"/>
            <a:ext cx="281940" cy="0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43940" y="1828800"/>
            <a:ext cx="2632075" cy="0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4234180" y="989965"/>
            <a:ext cx="4425950" cy="2738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eaLnBrk="1" fontAlgn="auto" latinLnBrk="0" hangingPunct="1"/>
            <a:r>
              <a:rPr 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影響要因</a:t>
            </a:r>
            <a:r>
              <a:rPr lang="vi-VN" alt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:</a:t>
            </a:r>
            <a:endParaRPr lang="ja-JP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457200" eaLnBrk="1" fontAlgn="auto" latinLnBrk="0" hangingPunct="1"/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経済刺激</a:t>
            </a:r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計画</a:t>
            </a:r>
            <a:r>
              <a:rPr lang="ja-JP" sz="2800">
                <a:solidFill>
                  <a:schemeClr val="bg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(Abenomics)</a:t>
            </a:r>
            <a:endParaRPr lang="ja-JP" sz="2800">
              <a:solidFill>
                <a:schemeClr val="bg2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ゆるやかな</a:t>
            </a:r>
            <a:r>
              <a:rPr 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金する</a:t>
            </a:r>
            <a:endParaRPr lang="ja-JP" sz="2800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213225" y="185547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chemeClr val="bg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投資家</a:t>
            </a:r>
            <a:r>
              <a:rPr 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は円を蓄積する</a:t>
            </a:r>
            <a:endParaRPr lang="ja-JP" sz="2800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3" name="Picture 2"/>
          <p:cNvPicPr/>
          <p:nvPr/>
        </p:nvPicPr>
        <p:blipFill>
          <a:blip/>
          <a:stretch>
            <a:fillRect/>
          </a:stretch>
        </p:blipFill>
        <p:spPr>
          <a:xfrm>
            <a:off x="6203950" y="3695065"/>
            <a:ext cx="257810" cy="285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19"/>
          <p:cNvPicPr/>
          <p:nvPr/>
        </p:nvPicPr>
        <p:blipFill>
          <a:blip/>
          <a:stretch>
            <a:fillRect/>
          </a:stretch>
        </p:blipFill>
        <p:spPr>
          <a:xfrm>
            <a:off x="4625340" y="3623310"/>
            <a:ext cx="257810" cy="285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/>
          <p:cNvPicPr/>
          <p:nvPr/>
        </p:nvPicPr>
        <p:blipFill>
          <a:blip/>
          <a:stretch>
            <a:fillRect/>
          </a:stretch>
        </p:blipFill>
        <p:spPr>
          <a:xfrm>
            <a:off x="4752340" y="3750310"/>
            <a:ext cx="257810" cy="285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28"/>
          <p:cNvPicPr/>
          <p:nvPr/>
        </p:nvPicPr>
        <p:blipFill>
          <a:blip r:embed="rId2"/>
          <a:stretch>
            <a:fillRect/>
          </a:stretch>
        </p:blipFill>
        <p:spPr>
          <a:xfrm>
            <a:off x="4526280" y="2373630"/>
            <a:ext cx="2360930" cy="2729230"/>
          </a:xfrm>
          <a:prstGeom prst="flowChartAlternateProcess">
            <a:avLst/>
          </a:prstGeom>
          <a:noFill/>
          <a:ln w="9525">
            <a:noFill/>
          </a:ln>
        </p:spPr>
      </p:pic>
      <p:pic>
        <p:nvPicPr>
          <p:cNvPr id="30" name="Picture Placeholder 4" descr="pngaaa.com-2320312"/>
          <p:cNvPicPr>
            <a:picLocks noChangeAspect="1"/>
          </p:cNvPicPr>
          <p:nvPr/>
        </p:nvPicPr>
        <p:blipFill>
          <a:blip r:embed="rId3"/>
          <a:srcRect b="15884"/>
          <a:stretch>
            <a:fillRect/>
          </a:stretch>
        </p:blipFill>
        <p:spPr>
          <a:xfrm>
            <a:off x="4572000" y="3491230"/>
            <a:ext cx="1256030" cy="153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pngaaa.com-23202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90" y="3435985"/>
            <a:ext cx="531495" cy="863600"/>
          </a:xfrm>
          <a:prstGeom prst="rect">
            <a:avLst/>
          </a:prstGeom>
        </p:spPr>
      </p:pic>
      <p:sp>
        <p:nvSpPr>
          <p:cNvPr id="32" name="Google Shape;610;p2"/>
          <p:cNvSpPr txBox="1"/>
          <p:nvPr/>
        </p:nvSpPr>
        <p:spPr>
          <a:xfrm>
            <a:off x="4947285" y="2878455"/>
            <a:ext cx="173291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txBody>
          <a:bodyPr spcFirstLastPara="1" wrap="square" lIns="91425" tIns="91425" rIns="91425" bIns="91425" anchor="b" anchorCtr="0">
            <a:noAutofit/>
          </a:bodyPr>
          <a:p>
            <a:pPr marL="0" indent="0">
              <a:buSzPts val="5200"/>
              <a:buNone/>
            </a:pPr>
            <a:r>
              <a:rPr lang="en-US" altLang="ja-JP" sz="2400" b="1">
                <a:solidFill>
                  <a:schemeClr val="accent4">
                    <a:lumMod val="20000"/>
                    <a:lumOff val="80000"/>
                  </a:schemeClr>
                </a:solidFill>
                <a:highlight>
                  <a:srgbClr val="000000"/>
                </a:highlight>
                <a:latin typeface="Kiwi Maru" panose="00000500000000000000" charset="-120"/>
                <a:ea typeface="Kiwi Maru" panose="00000500000000000000" charset="-120"/>
                <a:sym typeface="+mn-ea"/>
              </a:rPr>
              <a:t>STINKS</a:t>
            </a:r>
            <a:endParaRPr lang="en-US" altLang="ja-JP" sz="2400" b="1">
              <a:solidFill>
                <a:schemeClr val="accent4">
                  <a:lumMod val="20000"/>
                  <a:lumOff val="80000"/>
                </a:schemeClr>
              </a:solidFill>
              <a:highlight>
                <a:srgbClr val="000000"/>
              </a:highlight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5658485" y="247142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highlight>
                  <a:srgbClr val="C0C0C0"/>
                </a:highlight>
                <a:latin typeface="Kiwi Maru" panose="00000500000000000000" charset="-120"/>
                <a:ea typeface="Kiwi Maru" panose="00000500000000000000" charset="-120"/>
              </a:rPr>
              <a:t>投資家</a:t>
            </a:r>
            <a:endParaRPr lang="en-US" sz="2400">
              <a:highlight>
                <a:srgbClr val="C0C0C0"/>
              </a:highlight>
              <a:latin typeface="Kiwi Maru" panose="00000500000000000000" charset="-120"/>
              <a:ea typeface="Kiwi Maru" panose="00000500000000000000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4" grpId="0" bldLvl="0" animBg="1"/>
      <p:bldP spid="28" grpId="0"/>
      <p:bldP spid="8" grpId="0"/>
      <p:bldP spid="7" grpId="0" bldLvl="0" animBg="1"/>
      <p:bldP spid="4" grpId="0" bldLvl="0" build="allAtOnce"/>
      <p:bldP spid="2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Picture Placeholder 13" descr="gd3"/>
          <p:cNvPicPr/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07315" y="1216660"/>
            <a:ext cx="3601085" cy="388175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2926080" y="241935"/>
            <a:ext cx="3717290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ja-JP" sz="54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安定の階段</a:t>
            </a:r>
            <a:endParaRPr lang="ja-JP" sz="540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27" name="Picture 26"/>
          <p:cNvPicPr/>
          <p:nvPr/>
        </p:nvPicPr>
        <p:blipFill>
          <a:blip/>
          <a:stretch>
            <a:fillRect/>
          </a:stretch>
        </p:blipFill>
        <p:spPr>
          <a:xfrm>
            <a:off x="5960110" y="2453005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4381500" y="1367790"/>
            <a:ext cx="4617720" cy="3248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eaLnBrk="1" fontAlgn="auto" latinLnBrk="0" hangingPunct="1"/>
            <a:r>
              <a:rPr 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円の価値</a:t>
            </a:r>
            <a:endParaRPr lang="ja-JP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●わずかに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上昇</a:t>
            </a:r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●ほとんど</a:t>
            </a:r>
            <a:r>
              <a:rPr lang="ja-JP" sz="2800">
                <a:solidFill>
                  <a:schemeClr val="bg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安定</a:t>
            </a:r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平均価値</a:t>
            </a:r>
            <a:r>
              <a:rPr lang="vi-VN" alt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: 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207.56</a:t>
            </a:r>
            <a:r>
              <a:rPr lang="en-US" alt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VND</a:t>
            </a:r>
            <a:endParaRPr lang="ja-JP"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07315" y="3795395"/>
            <a:ext cx="8928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000" b="1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VND</a:t>
            </a:r>
            <a:endParaRPr lang="ja-JP" altLang="en-US" sz="2000" b="1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978025" y="4562475"/>
            <a:ext cx="892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 b="1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年</a:t>
            </a:r>
            <a:endParaRPr lang="ja-JP" altLang="en-US" sz="2400" b="1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2051685" y="1995805"/>
            <a:ext cx="11582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sz="2800">
                <a:solidFill>
                  <a:srgbClr val="00B05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安定</a:t>
            </a:r>
            <a:endParaRPr lang="ja-JP" sz="2800">
              <a:solidFill>
                <a:srgbClr val="00B05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08710" y="2834005"/>
            <a:ext cx="248348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475740" y="2762250"/>
            <a:ext cx="167640" cy="162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43380" y="2762250"/>
            <a:ext cx="167640" cy="162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95830" y="2726690"/>
            <a:ext cx="167640" cy="162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63470" y="2762250"/>
            <a:ext cx="167640" cy="162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55875" y="2762250"/>
            <a:ext cx="167640" cy="162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48280" y="2788285"/>
            <a:ext cx="167640" cy="162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988310" y="2762250"/>
            <a:ext cx="167640" cy="162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324485" y="2613660"/>
            <a:ext cx="951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1600">
                <a:solidFill>
                  <a:srgbClr val="0070C0"/>
                </a:solidFill>
              </a:rPr>
              <a:t>207</a:t>
            </a:r>
            <a:r>
              <a:rPr lang="en-US" sz="1600">
                <a:solidFill>
                  <a:srgbClr val="0070C0"/>
                </a:solidFill>
              </a:rPr>
              <a:t>,</a:t>
            </a:r>
            <a:r>
              <a:rPr lang="vi-VN" altLang="en-US" sz="1600">
                <a:solidFill>
                  <a:srgbClr val="0070C0"/>
                </a:solidFill>
              </a:rPr>
              <a:t>56</a:t>
            </a:r>
            <a:endParaRPr lang="vi-VN" altLang="en-US" sz="16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5" grpId="0" bldLvl="0" animBg="1"/>
      <p:bldP spid="7" grpId="0" bldLvl="0" animBg="1"/>
      <p:bldP spid="8" grpId="0" bldLvl="0" animBg="1"/>
      <p:bldP spid="10" grpId="0" bldLvl="0" animBg="1"/>
      <p:bldP spid="11" grpId="0" bldLvl="0" animBg="1"/>
      <p:bldP spid="12" grpId="0" bldLvl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ext Box 14"/>
          <p:cNvSpPr txBox="1"/>
          <p:nvPr/>
        </p:nvSpPr>
        <p:spPr>
          <a:xfrm>
            <a:off x="3930650" y="241935"/>
            <a:ext cx="1931035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ja-JP" sz="54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現在</a:t>
            </a:r>
            <a:endParaRPr lang="ja-JP" sz="54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27" name="Picture 26"/>
          <p:cNvPicPr/>
          <p:nvPr/>
        </p:nvPicPr>
        <p:blipFill>
          <a:blip/>
          <a:stretch>
            <a:fillRect/>
          </a:stretch>
        </p:blipFill>
        <p:spPr>
          <a:xfrm>
            <a:off x="5960110" y="2453005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3921125" y="1522095"/>
            <a:ext cx="4937125" cy="2326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eaLnBrk="1" fontAlgn="auto" latinLnBrk="0" hangingPunct="1"/>
            <a:r>
              <a:rPr 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円の価値</a:t>
            </a:r>
            <a:endParaRPr lang="ja-JP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457200" eaLnBrk="1" fontAlgn="auto" latinLnBrk="0" hangingPunct="1"/>
            <a:endParaRPr lang="ja-JP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chemeClr val="bg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減少傾向</a:t>
            </a:r>
            <a:endParaRPr lang="ja-JP" sz="2800">
              <a:solidFill>
                <a:schemeClr val="bg2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毎年約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20 VND減少</a:t>
            </a:r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9" name="Picture 8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Picture 111"/>
          <p:cNvPicPr/>
          <p:nvPr/>
        </p:nvPicPr>
        <p:blipFill>
          <a:blip/>
          <a:stretch>
            <a:fillRect/>
          </a:stretch>
        </p:blipFill>
        <p:spPr>
          <a:xfrm>
            <a:off x="4508500" y="2508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Placeholder 9" descr="gd4"/>
          <p:cNvPicPr/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324485" y="1129030"/>
            <a:ext cx="2235835" cy="391414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23850" y="3867785"/>
            <a:ext cx="8928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000" b="1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VND</a:t>
            </a:r>
            <a:endParaRPr lang="ja-JP" altLang="en-US" sz="2000" b="1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547495" y="4562475"/>
            <a:ext cx="8928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altLang="en-US" sz="2400" b="1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年</a:t>
            </a:r>
            <a:endParaRPr lang="ja-JP" altLang="en-US" sz="2400" b="1">
              <a:solidFill>
                <a:schemeClr val="tx1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403985" y="2139950"/>
            <a:ext cx="935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現在</a:t>
            </a:r>
            <a:endParaRPr lang="ja-JP" sz="2800">
              <a:solidFill>
                <a:schemeClr val="accent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64030" y="4459605"/>
            <a:ext cx="0" cy="15113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043940" y="2591435"/>
            <a:ext cx="167640" cy="162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91640" y="3075305"/>
            <a:ext cx="167640" cy="162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95830" y="3435985"/>
            <a:ext cx="167640" cy="1625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324485" y="2355850"/>
            <a:ext cx="904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rgbClr val="0070C0"/>
                </a:solidFill>
                <a:sym typeface="+mn-ea"/>
              </a:rPr>
              <a:t>208,43</a:t>
            </a:r>
            <a:endParaRPr lang="en-US" altLang="en-US" sz="1600">
              <a:solidFill>
                <a:srgbClr val="0070C0"/>
              </a:solidFill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56310" y="3111500"/>
            <a:ext cx="951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rgbClr val="0070C0"/>
                </a:solidFill>
                <a:sym typeface="+mn-ea"/>
              </a:rPr>
              <a:t>183,85</a:t>
            </a:r>
            <a:endParaRPr lang="en-US" sz="1600">
              <a:solidFill>
                <a:srgbClr val="0070C0"/>
              </a:solidFill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908175" y="3651885"/>
            <a:ext cx="951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rgbClr val="0070C0"/>
                </a:solidFill>
                <a:sym typeface="+mn-ea"/>
              </a:rPr>
              <a:t>164,49</a:t>
            </a:r>
            <a:endParaRPr lang="en-US" sz="1600">
              <a:solidFill>
                <a:srgbClr val="0070C0"/>
              </a:solidFill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863215" y="2738120"/>
            <a:ext cx="7550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0070C0"/>
                </a:solidFill>
              </a:rPr>
              <a:t>24.58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842260" y="3195320"/>
            <a:ext cx="6838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0070C0"/>
                </a:solidFill>
              </a:rPr>
              <a:t>19.36</a:t>
            </a:r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842260" y="2633345"/>
            <a:ext cx="0" cy="495935"/>
          </a:xfrm>
          <a:prstGeom prst="straightConnector1">
            <a:avLst/>
          </a:prstGeom>
          <a:ln w="28575">
            <a:solidFill>
              <a:srgbClr val="0070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88085" y="2643505"/>
            <a:ext cx="1656080" cy="0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32990" y="3521075"/>
            <a:ext cx="491490" cy="0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764030" y="3163570"/>
            <a:ext cx="1054735" cy="0"/>
          </a:xfrm>
          <a:prstGeom prst="line">
            <a:avLst/>
          </a:prstGeom>
          <a:ln w="28575">
            <a:solidFill>
              <a:srgbClr val="0070C0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842260" y="3220085"/>
            <a:ext cx="0" cy="275590"/>
          </a:xfrm>
          <a:prstGeom prst="straightConnector1">
            <a:avLst/>
          </a:prstGeom>
          <a:ln w="28575">
            <a:solidFill>
              <a:srgbClr val="0070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3930015" y="1489075"/>
            <a:ext cx="4930775" cy="2428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457200" eaLnBrk="1" fontAlgn="auto" latinLnBrk="0" hangingPunct="1"/>
            <a:r>
              <a:rPr 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影響要因</a:t>
            </a:r>
            <a:r>
              <a:rPr lang="vi-VN" altLang="ja-JP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:</a:t>
            </a:r>
            <a:endParaRPr lang="ja-JP" sz="2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457200" eaLnBrk="1" fontAlgn="auto" latinLnBrk="0" hangingPunct="1"/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chemeClr val="bg2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COVID-19</a:t>
            </a:r>
            <a:r>
              <a:rPr lang="ja-JP" sz="2800">
                <a:solidFill>
                  <a:schemeClr val="tx1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の影響</a:t>
            </a:r>
            <a:endParaRPr lang="ja-JP"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世界的な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市場の変動</a:t>
            </a:r>
            <a:endParaRPr lang="ja-JP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308215" y="3435985"/>
            <a:ext cx="1374140" cy="1622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4644390" y="3723640"/>
            <a:ext cx="1403350" cy="1404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4"/>
          <a:srcRect l="15639" t="9006" r="60226" b="53407"/>
          <a:stretch>
            <a:fillRect/>
          </a:stretch>
        </p:blipFill>
        <p:spPr>
          <a:xfrm>
            <a:off x="4860290" y="3848735"/>
            <a:ext cx="380365" cy="35242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25" name="Oval 24"/>
          <p:cNvSpPr/>
          <p:nvPr/>
        </p:nvSpPr>
        <p:spPr>
          <a:xfrm>
            <a:off x="5507990" y="3950335"/>
            <a:ext cx="144145" cy="14414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7" grpId="0" animBg="1"/>
      <p:bldP spid="13" grpId="0"/>
      <p:bldP spid="11" grpId="0"/>
      <p:bldP spid="12" grpId="0"/>
      <p:bldP spid="14" grpId="0"/>
      <p:bldP spid="16" grpId="0"/>
      <p:bldP spid="4" grpId="0" bldLvl="0" build="allAtOnce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9" name="Google Shape;699;p3"/>
          <p:cNvSpPr txBox="1"/>
          <p:nvPr/>
        </p:nvSpPr>
        <p:spPr>
          <a:xfrm>
            <a:off x="162560" y="1800860"/>
            <a:ext cx="1644015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>
              <a:buClr>
                <a:schemeClr val="dk1"/>
              </a:buClr>
              <a:buSzPts val="3600"/>
              <a:buFont typeface="Dancing Script" panose="020B0704020202020204"/>
              <a:buNone/>
            </a:pPr>
            <a:r>
              <a:rPr lang="en-US" altLang="ja-JP" sz="7200" b="1" cap="none">
                <a:solidFill>
                  <a:schemeClr val="tx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Calibri Light" panose="020F0302020204030204" charset="0"/>
                <a:sym typeface="Dancing Script" panose="020B0704020202020204"/>
              </a:rPr>
              <a:t>02</a:t>
            </a:r>
            <a:endParaRPr lang="en-US" altLang="ja-JP" sz="7200" b="1" cap="none">
              <a:solidFill>
                <a:schemeClr val="tx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Calibri Light" panose="020F0302020204030204" charset="0"/>
              <a:sym typeface="Dancing Script" panose="020B0704020202020204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042670" y="1560195"/>
            <a:ext cx="323088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80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 予測</a:t>
            </a:r>
            <a:endParaRPr lang="ja-JP" altLang="en-US" sz="80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80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と勧め</a:t>
            </a:r>
            <a:endParaRPr lang="ja-JP" altLang="en-US" sz="8000">
              <a:solidFill>
                <a:schemeClr val="tx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6" name="Oval 5"/>
          <p:cNvSpPr/>
          <p:nvPr/>
        </p:nvSpPr>
        <p:spPr>
          <a:xfrm>
            <a:off x="183515" y="1703705"/>
            <a:ext cx="1459230" cy="1340485"/>
          </a:xfrm>
          <a:prstGeom prst="ellips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</a:endParaRPr>
          </a:p>
        </p:txBody>
      </p:sp>
      <p:pic>
        <p:nvPicPr>
          <p:cNvPr id="128" name="Picture 127"/>
          <p:cNvPicPr/>
          <p:nvPr/>
        </p:nvPicPr>
        <p:blipFill>
          <a:blip/>
          <a:stretch>
            <a:fillRect/>
          </a:stretch>
        </p:blipFill>
        <p:spPr>
          <a:xfrm>
            <a:off x="4022725" y="1161415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Picture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4282440" y="915670"/>
            <a:ext cx="4765040" cy="4410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istening and Responding to Stories for Pre-K by Slidesgo">
  <a:themeElements>
    <a:clrScheme name="Simple Light">
      <a:dk1>
        <a:srgbClr val="422C33"/>
      </a:dk1>
      <a:lt1>
        <a:srgbClr val="FFECE8"/>
      </a:lt1>
      <a:dk2>
        <a:srgbClr val="FFD6D2"/>
      </a:dk2>
      <a:lt2>
        <a:srgbClr val="FCACAC"/>
      </a:lt2>
      <a:accent1>
        <a:srgbClr val="F8CBE8"/>
      </a:accent1>
      <a:accent2>
        <a:srgbClr val="F8A3D6"/>
      </a:accent2>
      <a:accent3>
        <a:srgbClr val="CEF5EE"/>
      </a:accent3>
      <a:accent4>
        <a:srgbClr val="C9E0A6"/>
      </a:accent4>
      <a:accent5>
        <a:srgbClr val="DCE9C8"/>
      </a:accent5>
      <a:accent6>
        <a:srgbClr val="FFFFFF"/>
      </a:accent6>
      <a:hlink>
        <a:srgbClr val="422C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</Words>
  <Application>WPS Presentation</Application>
  <PresentationFormat/>
  <Paragraphs>232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6" baseType="lpstr">
      <vt:lpstr>Arial</vt:lpstr>
      <vt:lpstr>SimSun</vt:lpstr>
      <vt:lpstr>Wingdings</vt:lpstr>
      <vt:lpstr>Arial</vt:lpstr>
      <vt:lpstr>Fredoka SemiBold</vt:lpstr>
      <vt:lpstr>Quicksand</vt:lpstr>
      <vt:lpstr>Nunito Light</vt:lpstr>
      <vt:lpstr>Segoe Print</vt:lpstr>
      <vt:lpstr>DM Sans</vt:lpstr>
      <vt:lpstr>Fredoka</vt:lpstr>
      <vt:lpstr>Kiwi Maru</vt:lpstr>
      <vt:lpstr>MS PGothic</vt:lpstr>
      <vt:lpstr>Nanum Gothic</vt:lpstr>
      <vt:lpstr>Caveat</vt:lpstr>
      <vt:lpstr>Dancing Script</vt:lpstr>
      <vt:lpstr>Yu Gothic UI Semibold</vt:lpstr>
      <vt:lpstr>Calibri Light</vt:lpstr>
      <vt:lpstr>Anaheim</vt:lpstr>
      <vt:lpstr>Microsoft YaHei</vt:lpstr>
      <vt:lpstr>Arial Unicode MS</vt:lpstr>
      <vt:lpstr>MV Boli</vt:lpstr>
      <vt:lpstr>Listening and Responding to Stories for Pre-K by Slidesgo</vt:lpstr>
      <vt:lpstr>JPY/VND 為替レート （日本円 / ベトナムドン）</vt:lpstr>
      <vt:lpstr>目次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来期やりたいこと</dc:title>
  <dc:creator/>
  <cp:lastModifiedBy>Admin PC</cp:lastModifiedBy>
  <cp:revision>90</cp:revision>
  <dcterms:created xsi:type="dcterms:W3CDTF">2023-09-29T14:36:00Z</dcterms:created>
  <dcterms:modified xsi:type="dcterms:W3CDTF">2023-12-07T16:33:01Z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E7B98AD109874C99B01032762BB8D5EB_12</vt:lpwstr>
  </property>
  <property fmtid="{D5CDD505-2E9C-101B-9397-08002B2CF9AE}" pid="3" name="KSOProductBuildVer">
    <vt:lpwstr>1033-12.2.0.13306</vt:lpwstr>
  </property>
</Properties>
</file>